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nva Sans 2 Bold" panose="020B0604020202020204" charset="0"/>
      <p:regular r:id="rId12"/>
    </p:embeddedFont>
    <p:embeddedFont>
      <p:font typeface="Poppins Semi-Bold" panose="020B0604020202020204" charset="0"/>
      <p:regular r:id="rId13"/>
    </p:embeddedFont>
    <p:embeddedFont>
      <p:font typeface="Canva Sans 2 Medium" panose="020B0604020202020204" charset="0"/>
      <p:regular r:id="rId14"/>
    </p:embeddedFont>
    <p:embeddedFont>
      <p:font typeface="Poppins" panose="020B0604020202020204" charset="0"/>
      <p:regular r:id="rId15"/>
    </p:embeddedFont>
    <p:embeddedFont>
      <p:font typeface="Calibri" panose="020F0502020204030204" pitchFamily="34" charset="0"/>
      <p:regular r:id="rId16"/>
      <p:bold r:id="rId17"/>
      <p:italic r:id="rId18"/>
      <p:boldItalic r:id="rId19"/>
    </p:embeddedFont>
    <p:embeddedFont>
      <p:font typeface="Canva Sans 2"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25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jpeg>
</file>

<file path=ppt/media/image2.png>
</file>

<file path=ppt/media/image3.png>
</file>

<file path=ppt/media/image3.svg>
</file>

<file path=ppt/media/image4.png>
</file>

<file path=ppt/media/image5.png>
</file>

<file path=ppt/media/image5.svg>
</file>

<file path=ppt/media/image6.jpeg>
</file>

<file path=ppt/media/image7.jpe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grpSp>
        <p:nvGrpSpPr>
          <p:cNvPr id="2" name="Group 2"/>
          <p:cNvGrpSpPr/>
          <p:nvPr/>
        </p:nvGrpSpPr>
        <p:grpSpPr>
          <a:xfrm>
            <a:off x="-1759304" y="1028700"/>
            <a:ext cx="8977811" cy="8229600"/>
            <a:chOff x="0" y="0"/>
            <a:chExt cx="6350000" cy="5820791"/>
          </a:xfrm>
        </p:grpSpPr>
        <p:sp>
          <p:nvSpPr>
            <p:cNvPr id="3" name="Freeform 3"/>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blipFill>
              <a:blip r:embed="rId2"/>
              <a:stretch>
                <a:fillRect l="-11110" r="-11110"/>
              </a:stretch>
            </a:blipFill>
          </p:spPr>
        </p:sp>
      </p:grpSp>
      <p:grpSp>
        <p:nvGrpSpPr>
          <p:cNvPr id="4" name="Group 4"/>
          <p:cNvGrpSpPr/>
          <p:nvPr/>
        </p:nvGrpSpPr>
        <p:grpSpPr>
          <a:xfrm>
            <a:off x="15882567" y="-1887222"/>
            <a:ext cx="3756733" cy="3443647"/>
            <a:chOff x="0" y="0"/>
            <a:chExt cx="6350000" cy="5820791"/>
          </a:xfrm>
        </p:grpSpPr>
        <p:sp>
          <p:nvSpPr>
            <p:cNvPr id="5" name="Freeform 5"/>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sp>
        <p:nvSpPr>
          <p:cNvPr id="6" name="Freeform 6"/>
          <p:cNvSpPr/>
          <p:nvPr/>
        </p:nvSpPr>
        <p:spPr>
          <a:xfrm>
            <a:off x="1880467" y="340847"/>
            <a:ext cx="1375707" cy="1375707"/>
          </a:xfrm>
          <a:custGeom>
            <a:avLst/>
            <a:gdLst/>
            <a:ahLst/>
            <a:cxnLst/>
            <a:rect l="l" t="t" r="r" b="b"/>
            <a:pathLst>
              <a:path w="1375707" h="1375707">
                <a:moveTo>
                  <a:pt x="0" y="0"/>
                </a:moveTo>
                <a:lnTo>
                  <a:pt x="1375707" y="0"/>
                </a:lnTo>
                <a:lnTo>
                  <a:pt x="1375707" y="1375706"/>
                </a:lnTo>
                <a:lnTo>
                  <a:pt x="0" y="1375706"/>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AutoShape 7"/>
          <p:cNvSpPr/>
          <p:nvPr/>
        </p:nvSpPr>
        <p:spPr>
          <a:xfrm>
            <a:off x="7851657" y="8823913"/>
            <a:ext cx="10886124" cy="0"/>
          </a:xfrm>
          <a:prstGeom prst="line">
            <a:avLst/>
          </a:prstGeom>
          <a:ln w="38100" cap="flat">
            <a:solidFill>
              <a:srgbClr val="94765F"/>
            </a:solidFill>
            <a:prstDash val="solid"/>
            <a:headEnd type="none" w="sm" len="sm"/>
            <a:tailEnd type="none" w="sm" len="sm"/>
          </a:ln>
        </p:spPr>
      </p:sp>
      <p:grpSp>
        <p:nvGrpSpPr>
          <p:cNvPr id="8" name="Group 8"/>
          <p:cNvGrpSpPr/>
          <p:nvPr/>
        </p:nvGrpSpPr>
        <p:grpSpPr>
          <a:xfrm>
            <a:off x="15882567" y="6961440"/>
            <a:ext cx="3756733" cy="3443647"/>
            <a:chOff x="0" y="0"/>
            <a:chExt cx="6350000" cy="5820791"/>
          </a:xfrm>
        </p:grpSpPr>
        <p:sp>
          <p:nvSpPr>
            <p:cNvPr id="9" name="Freeform 9"/>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solidFill>
            <a:ln w="12700">
              <a:solidFill>
                <a:srgbClr val="000000"/>
              </a:solidFill>
            </a:ln>
          </p:spPr>
        </p:sp>
      </p:grpSp>
      <p:sp>
        <p:nvSpPr>
          <p:cNvPr id="10" name="Freeform 10"/>
          <p:cNvSpPr/>
          <p:nvPr/>
        </p:nvSpPr>
        <p:spPr>
          <a:xfrm>
            <a:off x="12580087" y="1583203"/>
            <a:ext cx="4111888" cy="3270931"/>
          </a:xfrm>
          <a:custGeom>
            <a:avLst/>
            <a:gdLst/>
            <a:ahLst/>
            <a:cxnLst/>
            <a:rect l="l" t="t" r="r" b="b"/>
            <a:pathLst>
              <a:path w="4111888" h="3270931">
                <a:moveTo>
                  <a:pt x="0" y="0"/>
                </a:moveTo>
                <a:lnTo>
                  <a:pt x="4111889" y="0"/>
                </a:lnTo>
                <a:lnTo>
                  <a:pt x="4111889" y="3270932"/>
                </a:lnTo>
                <a:lnTo>
                  <a:pt x="0" y="3270932"/>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11" name="TextBox 11"/>
          <p:cNvSpPr txBox="1"/>
          <p:nvPr/>
        </p:nvSpPr>
        <p:spPr>
          <a:xfrm>
            <a:off x="7742382" y="2787536"/>
            <a:ext cx="9294410" cy="2931392"/>
          </a:xfrm>
          <a:prstGeom prst="rect">
            <a:avLst/>
          </a:prstGeom>
        </p:spPr>
        <p:txBody>
          <a:bodyPr lIns="0" tIns="0" rIns="0" bIns="0" rtlCol="0" anchor="t">
            <a:spAutoFit/>
          </a:bodyPr>
          <a:lstStyle/>
          <a:p>
            <a:pPr algn="l">
              <a:lnSpc>
                <a:spcPts val="10787"/>
              </a:lnSpc>
            </a:pPr>
            <a:r>
              <a:rPr lang="en-US" sz="11599" b="1" spc="-649">
                <a:solidFill>
                  <a:srgbClr val="4F3729"/>
                </a:solidFill>
                <a:latin typeface="Poppins Semi-Bold"/>
                <a:ea typeface="Poppins Semi-Bold"/>
                <a:cs typeface="Poppins Semi-Bold"/>
                <a:sym typeface="Poppins Semi-Bold"/>
              </a:rPr>
              <a:t>Home</a:t>
            </a:r>
          </a:p>
          <a:p>
            <a:pPr algn="l">
              <a:lnSpc>
                <a:spcPts val="10787"/>
              </a:lnSpc>
            </a:pPr>
            <a:r>
              <a:rPr lang="en-US" sz="11599" b="1" spc="-649">
                <a:solidFill>
                  <a:srgbClr val="4F3729"/>
                </a:solidFill>
                <a:latin typeface="Poppins Semi-Bold"/>
                <a:ea typeface="Poppins Semi-Bold"/>
                <a:cs typeface="Poppins Semi-Bold"/>
                <a:sym typeface="Poppins Semi-Bold"/>
              </a:rPr>
              <a:t>Spaces</a:t>
            </a:r>
          </a:p>
        </p:txBody>
      </p:sp>
      <p:sp>
        <p:nvSpPr>
          <p:cNvPr id="12" name="TextBox 12"/>
          <p:cNvSpPr txBox="1"/>
          <p:nvPr/>
        </p:nvSpPr>
        <p:spPr>
          <a:xfrm>
            <a:off x="7842132" y="5776078"/>
            <a:ext cx="6973604" cy="443229"/>
          </a:xfrm>
          <a:prstGeom prst="rect">
            <a:avLst/>
          </a:prstGeom>
        </p:spPr>
        <p:txBody>
          <a:bodyPr lIns="0" tIns="0" rIns="0" bIns="0" rtlCol="0" anchor="t">
            <a:spAutoFit/>
          </a:bodyPr>
          <a:lstStyle/>
          <a:p>
            <a:pPr algn="l">
              <a:lnSpc>
                <a:spcPts val="3199"/>
              </a:lnSpc>
            </a:pPr>
            <a:r>
              <a:rPr lang="en-US" sz="3199">
                <a:solidFill>
                  <a:srgbClr val="5D4940"/>
                </a:solidFill>
                <a:latin typeface="Poppins"/>
                <a:ea typeface="Poppins"/>
                <a:cs typeface="Poppins"/>
                <a:sym typeface="Poppins"/>
              </a:rPr>
              <a:t>By:  Paarth Gilhotra</a:t>
            </a:r>
          </a:p>
        </p:txBody>
      </p:sp>
      <p:sp>
        <p:nvSpPr>
          <p:cNvPr id="13" name="TextBox 13"/>
          <p:cNvSpPr txBox="1"/>
          <p:nvPr/>
        </p:nvSpPr>
        <p:spPr>
          <a:xfrm>
            <a:off x="7851657" y="7973052"/>
            <a:ext cx="4873955" cy="394970"/>
          </a:xfrm>
          <a:prstGeom prst="rect">
            <a:avLst/>
          </a:prstGeom>
        </p:spPr>
        <p:txBody>
          <a:bodyPr lIns="0" tIns="0" rIns="0" bIns="0" rtlCol="0" anchor="t">
            <a:spAutoFit/>
          </a:bodyPr>
          <a:lstStyle/>
          <a:p>
            <a:pPr algn="l">
              <a:lnSpc>
                <a:spcPts val="2799"/>
              </a:lnSpc>
            </a:pPr>
            <a:r>
              <a:rPr lang="en-US" sz="2799">
                <a:solidFill>
                  <a:srgbClr val="5D4940"/>
                </a:solidFill>
                <a:latin typeface="Poppins"/>
                <a:ea typeface="Poppins"/>
                <a:cs typeface="Poppins"/>
                <a:sym typeface="Poppins"/>
              </a:rPr>
              <a:t>www.homeSpaces.com</a:t>
            </a:r>
          </a:p>
        </p:txBody>
      </p:sp>
      <p:grpSp>
        <p:nvGrpSpPr>
          <p:cNvPr id="14" name="Group 14"/>
          <p:cNvGrpSpPr/>
          <p:nvPr/>
        </p:nvGrpSpPr>
        <p:grpSpPr>
          <a:xfrm>
            <a:off x="8490071" y="695917"/>
            <a:ext cx="3597127" cy="875779"/>
            <a:chOff x="0" y="0"/>
            <a:chExt cx="1065113" cy="259319"/>
          </a:xfrm>
        </p:grpSpPr>
        <p:sp>
          <p:nvSpPr>
            <p:cNvPr id="15" name="Freeform 15"/>
            <p:cNvSpPr/>
            <p:nvPr/>
          </p:nvSpPr>
          <p:spPr>
            <a:xfrm>
              <a:off x="0" y="0"/>
              <a:ext cx="1065113" cy="259319"/>
            </a:xfrm>
            <a:custGeom>
              <a:avLst/>
              <a:gdLst/>
              <a:ahLst/>
              <a:cxnLst/>
              <a:rect l="l" t="t" r="r" b="b"/>
              <a:pathLst>
                <a:path w="1065113" h="259319">
                  <a:moveTo>
                    <a:pt x="0" y="0"/>
                  </a:moveTo>
                  <a:lnTo>
                    <a:pt x="1065113" y="0"/>
                  </a:lnTo>
                  <a:lnTo>
                    <a:pt x="1065113" y="259319"/>
                  </a:lnTo>
                  <a:lnTo>
                    <a:pt x="0" y="259319"/>
                  </a:lnTo>
                  <a:close/>
                </a:path>
              </a:pathLst>
            </a:custGeom>
            <a:solidFill>
              <a:srgbClr val="000000">
                <a:alpha val="0"/>
              </a:srgbClr>
            </a:solidFill>
            <a:ln w="38100" cap="sq">
              <a:solidFill>
                <a:srgbClr val="5D4940"/>
              </a:solidFill>
              <a:prstDash val="solid"/>
              <a:miter/>
            </a:ln>
          </p:spPr>
        </p:sp>
        <p:sp>
          <p:nvSpPr>
            <p:cNvPr id="16" name="TextBox 16"/>
            <p:cNvSpPr txBox="1"/>
            <p:nvPr/>
          </p:nvSpPr>
          <p:spPr>
            <a:xfrm>
              <a:off x="0" y="-57150"/>
              <a:ext cx="1065113" cy="316469"/>
            </a:xfrm>
            <a:prstGeom prst="rect">
              <a:avLst/>
            </a:prstGeom>
          </p:spPr>
          <p:txBody>
            <a:bodyPr lIns="50800" tIns="50800" rIns="50800" bIns="50800" rtlCol="0" anchor="ctr"/>
            <a:lstStyle/>
            <a:p>
              <a:pPr algn="ctr">
                <a:lnSpc>
                  <a:spcPts val="2659"/>
                </a:lnSpc>
              </a:pPr>
              <a:endParaRPr/>
            </a:p>
          </p:txBody>
        </p:sp>
      </p:grpSp>
      <p:sp>
        <p:nvSpPr>
          <p:cNvPr id="17" name="TextBox 17"/>
          <p:cNvSpPr txBox="1"/>
          <p:nvPr/>
        </p:nvSpPr>
        <p:spPr>
          <a:xfrm>
            <a:off x="8611227" y="872669"/>
            <a:ext cx="3368860" cy="557891"/>
          </a:xfrm>
          <a:prstGeom prst="rect">
            <a:avLst/>
          </a:prstGeom>
        </p:spPr>
        <p:txBody>
          <a:bodyPr lIns="0" tIns="0" rIns="0" bIns="0" rtlCol="0" anchor="t">
            <a:spAutoFit/>
          </a:bodyPr>
          <a:lstStyle/>
          <a:p>
            <a:pPr algn="ctr">
              <a:lnSpc>
                <a:spcPts val="3934"/>
              </a:lnSpc>
            </a:pPr>
            <a:r>
              <a:rPr lang="en-US" sz="3934">
                <a:solidFill>
                  <a:srgbClr val="5D4940"/>
                </a:solidFill>
                <a:latin typeface="Poppins"/>
                <a:ea typeface="Poppins"/>
                <a:cs typeface="Poppins"/>
                <a:sym typeface="Poppins"/>
              </a:rPr>
              <a:t>HomeSpaces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grpSp>
        <p:nvGrpSpPr>
          <p:cNvPr id="2" name="Group 2"/>
          <p:cNvGrpSpPr/>
          <p:nvPr/>
        </p:nvGrpSpPr>
        <p:grpSpPr>
          <a:xfrm>
            <a:off x="-1759304" y="1028700"/>
            <a:ext cx="8977811" cy="8229600"/>
            <a:chOff x="0" y="0"/>
            <a:chExt cx="6350000" cy="5820791"/>
          </a:xfrm>
        </p:grpSpPr>
        <p:sp>
          <p:nvSpPr>
            <p:cNvPr id="3" name="Freeform 3"/>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blipFill>
              <a:blip r:embed="rId2"/>
              <a:stretch>
                <a:fillRect l="-18749" r="-18749"/>
              </a:stretch>
            </a:blipFill>
          </p:spPr>
        </p:sp>
      </p:grpSp>
      <p:grpSp>
        <p:nvGrpSpPr>
          <p:cNvPr id="4" name="Group 4"/>
          <p:cNvGrpSpPr/>
          <p:nvPr/>
        </p:nvGrpSpPr>
        <p:grpSpPr>
          <a:xfrm>
            <a:off x="15882567" y="-1887222"/>
            <a:ext cx="3756733" cy="3443647"/>
            <a:chOff x="0" y="0"/>
            <a:chExt cx="6350000" cy="5820791"/>
          </a:xfrm>
        </p:grpSpPr>
        <p:sp>
          <p:nvSpPr>
            <p:cNvPr id="5" name="Freeform 5"/>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sp>
        <p:nvSpPr>
          <p:cNvPr id="6" name="Freeform 6"/>
          <p:cNvSpPr/>
          <p:nvPr/>
        </p:nvSpPr>
        <p:spPr>
          <a:xfrm>
            <a:off x="4967157" y="1556425"/>
            <a:ext cx="1733141" cy="1733141"/>
          </a:xfrm>
          <a:custGeom>
            <a:avLst/>
            <a:gdLst/>
            <a:ahLst/>
            <a:cxnLst/>
            <a:rect l="l" t="t" r="r" b="b"/>
            <a:pathLst>
              <a:path w="1733141" h="1733141">
                <a:moveTo>
                  <a:pt x="0" y="0"/>
                </a:moveTo>
                <a:lnTo>
                  <a:pt x="1733141" y="0"/>
                </a:lnTo>
                <a:lnTo>
                  <a:pt x="1733141" y="1733141"/>
                </a:lnTo>
                <a:lnTo>
                  <a:pt x="0" y="1733141"/>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AutoShape 7"/>
          <p:cNvSpPr/>
          <p:nvPr/>
        </p:nvSpPr>
        <p:spPr>
          <a:xfrm>
            <a:off x="8130630" y="9239250"/>
            <a:ext cx="10886124" cy="0"/>
          </a:xfrm>
          <a:prstGeom prst="line">
            <a:avLst/>
          </a:prstGeom>
          <a:ln w="38100" cap="flat">
            <a:solidFill>
              <a:srgbClr val="94765F"/>
            </a:solidFill>
            <a:prstDash val="solid"/>
            <a:headEnd type="none" w="sm" len="sm"/>
            <a:tailEnd type="none" w="sm" len="sm"/>
          </a:ln>
        </p:spPr>
      </p:sp>
      <p:grpSp>
        <p:nvGrpSpPr>
          <p:cNvPr id="8" name="Group 8"/>
          <p:cNvGrpSpPr/>
          <p:nvPr/>
        </p:nvGrpSpPr>
        <p:grpSpPr>
          <a:xfrm>
            <a:off x="15882567" y="7356496"/>
            <a:ext cx="3756733" cy="3443647"/>
            <a:chOff x="0" y="0"/>
            <a:chExt cx="6350000" cy="5820791"/>
          </a:xfrm>
        </p:grpSpPr>
        <p:sp>
          <p:nvSpPr>
            <p:cNvPr id="9" name="Freeform 9"/>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solidFill>
            <a:ln w="12700">
              <a:solidFill>
                <a:srgbClr val="000000"/>
              </a:solidFill>
            </a:ln>
          </p:spPr>
        </p:sp>
      </p:grpSp>
      <p:sp>
        <p:nvSpPr>
          <p:cNvPr id="10" name="TextBox 10"/>
          <p:cNvSpPr txBox="1"/>
          <p:nvPr/>
        </p:nvSpPr>
        <p:spPr>
          <a:xfrm>
            <a:off x="8130630" y="8388389"/>
            <a:ext cx="6000358" cy="498475"/>
          </a:xfrm>
          <a:prstGeom prst="rect">
            <a:avLst/>
          </a:prstGeom>
        </p:spPr>
        <p:txBody>
          <a:bodyPr lIns="0" tIns="0" rIns="0" bIns="0" rtlCol="0" anchor="t">
            <a:spAutoFit/>
          </a:bodyPr>
          <a:lstStyle/>
          <a:p>
            <a:pPr algn="l">
              <a:lnSpc>
                <a:spcPts val="3500"/>
              </a:lnSpc>
            </a:pPr>
            <a:r>
              <a:rPr lang="en-US" sz="3500">
                <a:solidFill>
                  <a:srgbClr val="5D4940"/>
                </a:solidFill>
                <a:latin typeface="Poppins"/>
                <a:ea typeface="Poppins"/>
                <a:cs typeface="Poppins"/>
                <a:sym typeface="Poppins"/>
              </a:rPr>
              <a:t>www.HomeSpaces.com</a:t>
            </a:r>
          </a:p>
        </p:txBody>
      </p:sp>
      <p:sp>
        <p:nvSpPr>
          <p:cNvPr id="11" name="TextBox 11"/>
          <p:cNvSpPr txBox="1"/>
          <p:nvPr/>
        </p:nvSpPr>
        <p:spPr>
          <a:xfrm>
            <a:off x="8130630" y="2680171"/>
            <a:ext cx="9128670" cy="4460352"/>
          </a:xfrm>
          <a:prstGeom prst="rect">
            <a:avLst/>
          </a:prstGeom>
        </p:spPr>
        <p:txBody>
          <a:bodyPr lIns="0" tIns="0" rIns="0" bIns="0" rtlCol="0" anchor="t">
            <a:spAutoFit/>
          </a:bodyPr>
          <a:lstStyle/>
          <a:p>
            <a:pPr algn="l">
              <a:lnSpc>
                <a:spcPts val="16316"/>
              </a:lnSpc>
            </a:pPr>
            <a:r>
              <a:rPr lang="en-US" sz="17357" b="1" spc="-833">
                <a:solidFill>
                  <a:srgbClr val="4F3729"/>
                </a:solidFill>
                <a:latin typeface="Poppins Semi-Bold"/>
                <a:ea typeface="Poppins Semi-Bold"/>
                <a:cs typeface="Poppins Semi-Bold"/>
                <a:sym typeface="Poppins Semi-Bold"/>
              </a:rPr>
              <a:t>Thank You...</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sp>
        <p:nvSpPr>
          <p:cNvPr id="2" name="AutoShape 2"/>
          <p:cNvSpPr/>
          <p:nvPr/>
        </p:nvSpPr>
        <p:spPr>
          <a:xfrm>
            <a:off x="1028700" y="9239250"/>
            <a:ext cx="18240652" cy="0"/>
          </a:xfrm>
          <a:prstGeom prst="line">
            <a:avLst/>
          </a:prstGeom>
          <a:ln w="38100" cap="flat">
            <a:solidFill>
              <a:srgbClr val="94765F"/>
            </a:solidFill>
            <a:prstDash val="solid"/>
            <a:headEnd type="none" w="sm" len="sm"/>
            <a:tailEnd type="none" w="sm" len="sm"/>
          </a:ln>
        </p:spPr>
      </p:sp>
      <p:grpSp>
        <p:nvGrpSpPr>
          <p:cNvPr id="3" name="Group 3"/>
          <p:cNvGrpSpPr/>
          <p:nvPr/>
        </p:nvGrpSpPr>
        <p:grpSpPr>
          <a:xfrm>
            <a:off x="-1878367" y="-2414947"/>
            <a:ext cx="3756733" cy="3443647"/>
            <a:chOff x="0" y="0"/>
            <a:chExt cx="6350000" cy="5820791"/>
          </a:xfrm>
        </p:grpSpPr>
        <p:sp>
          <p:nvSpPr>
            <p:cNvPr id="4" name="Freeform 4"/>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grpSp>
        <p:nvGrpSpPr>
          <p:cNvPr id="5" name="Group 5"/>
          <p:cNvGrpSpPr>
            <a:grpSpLocks noChangeAspect="1"/>
          </p:cNvGrpSpPr>
          <p:nvPr/>
        </p:nvGrpSpPr>
        <p:grpSpPr>
          <a:xfrm>
            <a:off x="1945042" y="3413697"/>
            <a:ext cx="4186500" cy="4186500"/>
            <a:chOff x="0" y="0"/>
            <a:chExt cx="8790178" cy="8790178"/>
          </a:xfrm>
        </p:grpSpPr>
        <p:sp>
          <p:nvSpPr>
            <p:cNvPr id="6" name="Freeform 6"/>
            <p:cNvSpPr/>
            <p:nvPr/>
          </p:nvSpPr>
          <p:spPr>
            <a:xfrm>
              <a:off x="149225" y="149225"/>
              <a:ext cx="8491728" cy="8491728"/>
            </a:xfrm>
            <a:custGeom>
              <a:avLst/>
              <a:gdLst/>
              <a:ahLst/>
              <a:cxnLst/>
              <a:rect l="l" t="t" r="r" b="b"/>
              <a:pathLst>
                <a:path w="8491728" h="8491728">
                  <a:moveTo>
                    <a:pt x="0" y="0"/>
                  </a:moveTo>
                  <a:lnTo>
                    <a:pt x="8491728" y="0"/>
                  </a:lnTo>
                  <a:lnTo>
                    <a:pt x="8491728" y="8491728"/>
                  </a:lnTo>
                  <a:lnTo>
                    <a:pt x="0" y="8491728"/>
                  </a:lnTo>
                  <a:close/>
                </a:path>
              </a:pathLst>
            </a:custGeom>
            <a:blipFill>
              <a:blip r:embed="rId2"/>
              <a:stretch>
                <a:fillRect l="-63744" r="-63744"/>
              </a:stretch>
            </a:blipFill>
          </p:spPr>
        </p:sp>
        <p:sp>
          <p:nvSpPr>
            <p:cNvPr id="7" name="Freeform 7"/>
            <p:cNvSpPr/>
            <p:nvPr/>
          </p:nvSpPr>
          <p:spPr>
            <a:xfrm>
              <a:off x="0" y="0"/>
              <a:ext cx="8790178" cy="8790178"/>
            </a:xfrm>
            <a:custGeom>
              <a:avLst/>
              <a:gdLst/>
              <a:ahLst/>
              <a:cxnLst/>
              <a:rect l="l" t="t" r="r" b="b"/>
              <a:pathLst>
                <a:path w="8790178" h="8790178">
                  <a:moveTo>
                    <a:pt x="8790178" y="8790178"/>
                  </a:moveTo>
                  <a:lnTo>
                    <a:pt x="0" y="8790178"/>
                  </a:lnTo>
                  <a:lnTo>
                    <a:pt x="0" y="0"/>
                  </a:lnTo>
                  <a:lnTo>
                    <a:pt x="8790178" y="0"/>
                  </a:lnTo>
                  <a:lnTo>
                    <a:pt x="8790178" y="8790178"/>
                  </a:lnTo>
                  <a:close/>
                  <a:moveTo>
                    <a:pt x="19050" y="8771128"/>
                  </a:moveTo>
                  <a:lnTo>
                    <a:pt x="8771128" y="8771128"/>
                  </a:lnTo>
                  <a:lnTo>
                    <a:pt x="8771128" y="19050"/>
                  </a:lnTo>
                  <a:lnTo>
                    <a:pt x="19050" y="19050"/>
                  </a:lnTo>
                  <a:lnTo>
                    <a:pt x="19050" y="8771128"/>
                  </a:lnTo>
                  <a:close/>
                </a:path>
              </a:pathLst>
            </a:custGeom>
            <a:solidFill>
              <a:srgbClr val="F6ECE5"/>
            </a:solidFill>
          </p:spPr>
        </p:sp>
      </p:grpSp>
      <p:sp>
        <p:nvSpPr>
          <p:cNvPr id="8" name="TextBox 8"/>
          <p:cNvSpPr txBox="1"/>
          <p:nvPr/>
        </p:nvSpPr>
        <p:spPr>
          <a:xfrm>
            <a:off x="1028700" y="1536513"/>
            <a:ext cx="7888634" cy="1368424"/>
          </a:xfrm>
          <a:prstGeom prst="rect">
            <a:avLst/>
          </a:prstGeom>
        </p:spPr>
        <p:txBody>
          <a:bodyPr lIns="0" tIns="0" rIns="0" bIns="0" rtlCol="0" anchor="t">
            <a:spAutoFit/>
          </a:bodyPr>
          <a:lstStyle/>
          <a:p>
            <a:pPr algn="l">
              <a:lnSpc>
                <a:spcPts val="9399"/>
              </a:lnSpc>
            </a:pPr>
            <a:r>
              <a:rPr lang="en-US" sz="9999" b="1" spc="-479">
                <a:solidFill>
                  <a:srgbClr val="4F3729"/>
                </a:solidFill>
                <a:latin typeface="Poppins Semi-Bold"/>
                <a:ea typeface="Poppins Semi-Bold"/>
                <a:cs typeface="Poppins Semi-Bold"/>
                <a:sym typeface="Poppins Semi-Bold"/>
              </a:rPr>
              <a:t>Introduction.</a:t>
            </a:r>
          </a:p>
        </p:txBody>
      </p:sp>
      <p:sp>
        <p:nvSpPr>
          <p:cNvPr id="9" name="TextBox 9"/>
          <p:cNvSpPr txBox="1"/>
          <p:nvPr/>
        </p:nvSpPr>
        <p:spPr>
          <a:xfrm>
            <a:off x="1028700" y="8453129"/>
            <a:ext cx="4873955" cy="394970"/>
          </a:xfrm>
          <a:prstGeom prst="rect">
            <a:avLst/>
          </a:prstGeom>
        </p:spPr>
        <p:txBody>
          <a:bodyPr lIns="0" tIns="0" rIns="0" bIns="0" rtlCol="0" anchor="t">
            <a:spAutoFit/>
          </a:bodyPr>
          <a:lstStyle/>
          <a:p>
            <a:pPr algn="l">
              <a:lnSpc>
                <a:spcPts val="2799"/>
              </a:lnSpc>
            </a:pPr>
            <a:r>
              <a:rPr lang="en-US" sz="2799">
                <a:solidFill>
                  <a:srgbClr val="5D4940"/>
                </a:solidFill>
                <a:latin typeface="Poppins"/>
                <a:ea typeface="Poppins"/>
                <a:cs typeface="Poppins"/>
                <a:sym typeface="Poppins"/>
              </a:rPr>
              <a:t>www.homespaces.com</a:t>
            </a:r>
          </a:p>
        </p:txBody>
      </p:sp>
      <p:sp>
        <p:nvSpPr>
          <p:cNvPr id="10" name="TextBox 10"/>
          <p:cNvSpPr txBox="1"/>
          <p:nvPr/>
        </p:nvSpPr>
        <p:spPr>
          <a:xfrm>
            <a:off x="6306617" y="3343674"/>
            <a:ext cx="10149895" cy="4288445"/>
          </a:xfrm>
          <a:prstGeom prst="rect">
            <a:avLst/>
          </a:prstGeom>
        </p:spPr>
        <p:txBody>
          <a:bodyPr lIns="0" tIns="0" rIns="0" bIns="0" rtlCol="0" anchor="t">
            <a:spAutoFit/>
          </a:bodyPr>
          <a:lstStyle/>
          <a:p>
            <a:pPr algn="l">
              <a:lnSpc>
                <a:spcPts val="4895"/>
              </a:lnSpc>
            </a:pPr>
            <a:r>
              <a:rPr lang="en-US" sz="3496">
                <a:solidFill>
                  <a:srgbClr val="000000"/>
                </a:solidFill>
                <a:latin typeface="Canva Sans 2"/>
                <a:ea typeface="Canva Sans 2"/>
                <a:cs typeface="Canva Sans 2"/>
                <a:sym typeface="Canva Sans 2"/>
              </a:rPr>
              <a:t>Our platform simplifies the rental process by offering a user-friendly website built with React and powered by Firebase. It enables seamless and secure booking for properties, vehicles, and equipment. Our goal is to make renting easier, faster, and more reliable for both customers and service providers.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sp>
        <p:nvSpPr>
          <p:cNvPr id="2" name="AutoShape 2"/>
          <p:cNvSpPr/>
          <p:nvPr/>
        </p:nvSpPr>
        <p:spPr>
          <a:xfrm>
            <a:off x="1028700" y="9239250"/>
            <a:ext cx="18240652" cy="0"/>
          </a:xfrm>
          <a:prstGeom prst="line">
            <a:avLst/>
          </a:prstGeom>
          <a:ln w="38100" cap="flat">
            <a:solidFill>
              <a:srgbClr val="94765F"/>
            </a:solidFill>
            <a:prstDash val="solid"/>
            <a:headEnd type="none" w="sm" len="sm"/>
            <a:tailEnd type="none" w="sm" len="sm"/>
          </a:ln>
        </p:spPr>
      </p:sp>
      <p:grpSp>
        <p:nvGrpSpPr>
          <p:cNvPr id="3" name="Group 3"/>
          <p:cNvGrpSpPr/>
          <p:nvPr/>
        </p:nvGrpSpPr>
        <p:grpSpPr>
          <a:xfrm>
            <a:off x="-1878367" y="-2414947"/>
            <a:ext cx="3756733" cy="3443647"/>
            <a:chOff x="0" y="0"/>
            <a:chExt cx="6350000" cy="5820791"/>
          </a:xfrm>
        </p:grpSpPr>
        <p:sp>
          <p:nvSpPr>
            <p:cNvPr id="4" name="Freeform 4"/>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grpSp>
        <p:nvGrpSpPr>
          <p:cNvPr id="5" name="Group 5"/>
          <p:cNvGrpSpPr>
            <a:grpSpLocks noChangeAspect="1"/>
          </p:cNvGrpSpPr>
          <p:nvPr/>
        </p:nvGrpSpPr>
        <p:grpSpPr>
          <a:xfrm>
            <a:off x="-961970" y="3047356"/>
            <a:ext cx="8760045" cy="4830341"/>
            <a:chOff x="0" y="0"/>
            <a:chExt cx="11562080" cy="6375400"/>
          </a:xfrm>
        </p:grpSpPr>
        <p:sp>
          <p:nvSpPr>
            <p:cNvPr id="6" name="Freeform 6"/>
            <p:cNvSpPr/>
            <p:nvPr/>
          </p:nvSpPr>
          <p:spPr>
            <a:xfrm>
              <a:off x="12700" y="12700"/>
              <a:ext cx="11536680" cy="6350000"/>
            </a:xfrm>
            <a:custGeom>
              <a:avLst/>
              <a:gdLst/>
              <a:ahLst/>
              <a:cxnLst/>
              <a:rect l="l" t="t" r="r" b="b"/>
              <a:pathLst>
                <a:path w="11536680" h="6350000">
                  <a:moveTo>
                    <a:pt x="11536680" y="3175000"/>
                  </a:moveTo>
                  <a:cubicBezTo>
                    <a:pt x="11536680" y="2227580"/>
                    <a:pt x="11040111" y="1395730"/>
                    <a:pt x="10293350" y="925830"/>
                  </a:cubicBezTo>
                  <a:lnTo>
                    <a:pt x="10293350" y="0"/>
                  </a:lnTo>
                  <a:lnTo>
                    <a:pt x="1243330" y="0"/>
                  </a:lnTo>
                  <a:lnTo>
                    <a:pt x="1243330" y="925830"/>
                  </a:lnTo>
                  <a:cubicBezTo>
                    <a:pt x="496570" y="1395730"/>
                    <a:pt x="0" y="2227580"/>
                    <a:pt x="0" y="3175000"/>
                  </a:cubicBezTo>
                  <a:cubicBezTo>
                    <a:pt x="0" y="4122420"/>
                    <a:pt x="496570" y="4954270"/>
                    <a:pt x="1243330" y="5424170"/>
                  </a:cubicBezTo>
                  <a:lnTo>
                    <a:pt x="1243330" y="6350000"/>
                  </a:lnTo>
                  <a:lnTo>
                    <a:pt x="10293350" y="6350000"/>
                  </a:lnTo>
                  <a:lnTo>
                    <a:pt x="10293350" y="5424170"/>
                  </a:lnTo>
                  <a:cubicBezTo>
                    <a:pt x="11040110" y="4954270"/>
                    <a:pt x="11536680" y="4122420"/>
                    <a:pt x="11536680" y="3175000"/>
                  </a:cubicBezTo>
                  <a:close/>
                </a:path>
              </a:pathLst>
            </a:custGeom>
            <a:blipFill>
              <a:blip r:embed="rId2"/>
              <a:stretch>
                <a:fillRect l="-5597" r="-5597"/>
              </a:stretch>
            </a:blipFill>
          </p:spPr>
        </p:sp>
        <p:sp>
          <p:nvSpPr>
            <p:cNvPr id="7" name="Freeform 7"/>
            <p:cNvSpPr/>
            <p:nvPr/>
          </p:nvSpPr>
          <p:spPr>
            <a:xfrm>
              <a:off x="0" y="0"/>
              <a:ext cx="11562080" cy="6375400"/>
            </a:xfrm>
            <a:custGeom>
              <a:avLst/>
              <a:gdLst/>
              <a:ahLst/>
              <a:cxnLst/>
              <a:rect l="l" t="t" r="r" b="b"/>
              <a:pathLst>
                <a:path w="11562080" h="6375400">
                  <a:moveTo>
                    <a:pt x="10318750" y="6375400"/>
                  </a:moveTo>
                  <a:lnTo>
                    <a:pt x="1243330" y="6375400"/>
                  </a:lnTo>
                  <a:lnTo>
                    <a:pt x="1243330" y="5444490"/>
                  </a:lnTo>
                  <a:cubicBezTo>
                    <a:pt x="871220" y="5208270"/>
                    <a:pt x="560070" y="4881880"/>
                    <a:pt x="342900" y="4498340"/>
                  </a:cubicBezTo>
                  <a:cubicBezTo>
                    <a:pt x="118110" y="4099560"/>
                    <a:pt x="0" y="3647440"/>
                    <a:pt x="0" y="3187700"/>
                  </a:cubicBezTo>
                  <a:cubicBezTo>
                    <a:pt x="0" y="2727960"/>
                    <a:pt x="118110" y="2275840"/>
                    <a:pt x="342900" y="1878330"/>
                  </a:cubicBezTo>
                  <a:cubicBezTo>
                    <a:pt x="558800" y="1494790"/>
                    <a:pt x="869950" y="1167130"/>
                    <a:pt x="1243330" y="932180"/>
                  </a:cubicBezTo>
                  <a:lnTo>
                    <a:pt x="1243330" y="0"/>
                  </a:lnTo>
                  <a:lnTo>
                    <a:pt x="10318750" y="0"/>
                  </a:lnTo>
                  <a:lnTo>
                    <a:pt x="10318750" y="930910"/>
                  </a:lnTo>
                  <a:cubicBezTo>
                    <a:pt x="10690860" y="1167130"/>
                    <a:pt x="11002010" y="1493520"/>
                    <a:pt x="11219180" y="1877060"/>
                  </a:cubicBezTo>
                  <a:cubicBezTo>
                    <a:pt x="11443970" y="2274570"/>
                    <a:pt x="11562080" y="2727960"/>
                    <a:pt x="11562080" y="3186430"/>
                  </a:cubicBezTo>
                  <a:cubicBezTo>
                    <a:pt x="11562080" y="3644900"/>
                    <a:pt x="11443970" y="4098290"/>
                    <a:pt x="11219180" y="4495800"/>
                  </a:cubicBezTo>
                  <a:cubicBezTo>
                    <a:pt x="11003280" y="4879340"/>
                    <a:pt x="10692130" y="5205730"/>
                    <a:pt x="10318750" y="5441950"/>
                  </a:cubicBezTo>
                  <a:lnTo>
                    <a:pt x="10318750" y="6375400"/>
                  </a:lnTo>
                  <a:close/>
                  <a:moveTo>
                    <a:pt x="1268730" y="6350000"/>
                  </a:moveTo>
                  <a:lnTo>
                    <a:pt x="10293350" y="6350000"/>
                  </a:lnTo>
                  <a:lnTo>
                    <a:pt x="10293350" y="5430520"/>
                  </a:lnTo>
                  <a:lnTo>
                    <a:pt x="10299700" y="5426710"/>
                  </a:lnTo>
                  <a:cubicBezTo>
                    <a:pt x="10670540" y="5193030"/>
                    <a:pt x="10981690" y="4867910"/>
                    <a:pt x="11196320" y="4485640"/>
                  </a:cubicBezTo>
                  <a:cubicBezTo>
                    <a:pt x="11418570" y="4091940"/>
                    <a:pt x="11536680" y="3643630"/>
                    <a:pt x="11536680" y="3187700"/>
                  </a:cubicBezTo>
                  <a:cubicBezTo>
                    <a:pt x="11536680" y="2731770"/>
                    <a:pt x="11418570" y="2283460"/>
                    <a:pt x="11196320" y="1889760"/>
                  </a:cubicBezTo>
                  <a:cubicBezTo>
                    <a:pt x="10980420" y="1507490"/>
                    <a:pt x="10670539" y="1182370"/>
                    <a:pt x="10299700" y="948690"/>
                  </a:cubicBezTo>
                  <a:lnTo>
                    <a:pt x="10293350" y="944880"/>
                  </a:lnTo>
                  <a:lnTo>
                    <a:pt x="10293350" y="25400"/>
                  </a:lnTo>
                  <a:lnTo>
                    <a:pt x="1268730" y="25400"/>
                  </a:lnTo>
                  <a:lnTo>
                    <a:pt x="1268730" y="944880"/>
                  </a:lnTo>
                  <a:lnTo>
                    <a:pt x="1262380" y="948690"/>
                  </a:lnTo>
                  <a:cubicBezTo>
                    <a:pt x="891540" y="1182370"/>
                    <a:pt x="580390" y="1507490"/>
                    <a:pt x="365760" y="1889760"/>
                  </a:cubicBezTo>
                  <a:cubicBezTo>
                    <a:pt x="143510" y="2283460"/>
                    <a:pt x="25400" y="2733040"/>
                    <a:pt x="25400" y="3187700"/>
                  </a:cubicBezTo>
                  <a:cubicBezTo>
                    <a:pt x="25400" y="3642360"/>
                    <a:pt x="143510" y="4091940"/>
                    <a:pt x="365760" y="4485640"/>
                  </a:cubicBezTo>
                  <a:cubicBezTo>
                    <a:pt x="581660" y="4867910"/>
                    <a:pt x="891540" y="5193030"/>
                    <a:pt x="1262380" y="5426710"/>
                  </a:cubicBezTo>
                  <a:lnTo>
                    <a:pt x="1268730" y="5430520"/>
                  </a:lnTo>
                  <a:cubicBezTo>
                    <a:pt x="1268730" y="5430520"/>
                    <a:pt x="1268730" y="6350000"/>
                    <a:pt x="1268730" y="6350000"/>
                  </a:cubicBezTo>
                  <a:close/>
                </a:path>
              </a:pathLst>
            </a:custGeom>
            <a:solidFill>
              <a:srgbClr val="F6ECE5"/>
            </a:solidFill>
          </p:spPr>
        </p:sp>
      </p:grpSp>
      <p:sp>
        <p:nvSpPr>
          <p:cNvPr id="8" name="TextBox 8"/>
          <p:cNvSpPr txBox="1"/>
          <p:nvPr/>
        </p:nvSpPr>
        <p:spPr>
          <a:xfrm>
            <a:off x="1028700" y="1345557"/>
            <a:ext cx="6340328" cy="1368424"/>
          </a:xfrm>
          <a:prstGeom prst="rect">
            <a:avLst/>
          </a:prstGeom>
        </p:spPr>
        <p:txBody>
          <a:bodyPr lIns="0" tIns="0" rIns="0" bIns="0" rtlCol="0" anchor="t">
            <a:spAutoFit/>
          </a:bodyPr>
          <a:lstStyle/>
          <a:p>
            <a:pPr algn="l">
              <a:lnSpc>
                <a:spcPts val="9399"/>
              </a:lnSpc>
            </a:pPr>
            <a:r>
              <a:rPr lang="en-US" sz="9999" b="1" spc="-479">
                <a:solidFill>
                  <a:srgbClr val="4F3729"/>
                </a:solidFill>
                <a:latin typeface="Poppins Semi-Bold"/>
                <a:ea typeface="Poppins Semi-Bold"/>
                <a:cs typeface="Poppins Semi-Bold"/>
                <a:sym typeface="Poppins Semi-Bold"/>
              </a:rPr>
              <a:t>AIM.</a:t>
            </a:r>
          </a:p>
        </p:txBody>
      </p:sp>
      <p:sp>
        <p:nvSpPr>
          <p:cNvPr id="9" name="TextBox 9"/>
          <p:cNvSpPr txBox="1"/>
          <p:nvPr/>
        </p:nvSpPr>
        <p:spPr>
          <a:xfrm>
            <a:off x="8025645" y="2771131"/>
            <a:ext cx="9821940" cy="5090795"/>
          </a:xfrm>
          <a:prstGeom prst="rect">
            <a:avLst/>
          </a:prstGeom>
        </p:spPr>
        <p:txBody>
          <a:bodyPr lIns="0" tIns="0" rIns="0" bIns="0" rtlCol="0" anchor="t">
            <a:spAutoFit/>
          </a:bodyPr>
          <a:lstStyle/>
          <a:p>
            <a:pPr algn="l">
              <a:lnSpc>
                <a:spcPts val="6790"/>
              </a:lnSpc>
            </a:pPr>
            <a:r>
              <a:rPr lang="en-US" sz="3500">
                <a:solidFill>
                  <a:srgbClr val="5D4940"/>
                </a:solidFill>
                <a:latin typeface="Poppins"/>
                <a:ea typeface="Poppins"/>
                <a:cs typeface="Poppins"/>
                <a:sym typeface="Poppins"/>
              </a:rPr>
              <a:t>To develop a user-friendly rental services website using React and Firebase that allows users to easily browse, search, and book rentals, while providing secure authentication and efficient data management.</a:t>
            </a:r>
          </a:p>
        </p:txBody>
      </p:sp>
      <p:grpSp>
        <p:nvGrpSpPr>
          <p:cNvPr id="10" name="Group 10"/>
          <p:cNvGrpSpPr/>
          <p:nvPr/>
        </p:nvGrpSpPr>
        <p:grpSpPr>
          <a:xfrm>
            <a:off x="13843702" y="946223"/>
            <a:ext cx="3597127" cy="875779"/>
            <a:chOff x="0" y="0"/>
            <a:chExt cx="1065113" cy="259319"/>
          </a:xfrm>
        </p:grpSpPr>
        <p:sp>
          <p:nvSpPr>
            <p:cNvPr id="11" name="Freeform 11"/>
            <p:cNvSpPr/>
            <p:nvPr/>
          </p:nvSpPr>
          <p:spPr>
            <a:xfrm>
              <a:off x="0" y="0"/>
              <a:ext cx="1065113" cy="259319"/>
            </a:xfrm>
            <a:custGeom>
              <a:avLst/>
              <a:gdLst/>
              <a:ahLst/>
              <a:cxnLst/>
              <a:rect l="l" t="t" r="r" b="b"/>
              <a:pathLst>
                <a:path w="1065113" h="259319">
                  <a:moveTo>
                    <a:pt x="0" y="0"/>
                  </a:moveTo>
                  <a:lnTo>
                    <a:pt x="1065113" y="0"/>
                  </a:lnTo>
                  <a:lnTo>
                    <a:pt x="1065113" y="259319"/>
                  </a:lnTo>
                  <a:lnTo>
                    <a:pt x="0" y="259319"/>
                  </a:lnTo>
                  <a:close/>
                </a:path>
              </a:pathLst>
            </a:custGeom>
            <a:solidFill>
              <a:srgbClr val="000000">
                <a:alpha val="0"/>
              </a:srgbClr>
            </a:solidFill>
            <a:ln w="38100" cap="sq">
              <a:solidFill>
                <a:srgbClr val="5D4940"/>
              </a:solidFill>
              <a:prstDash val="solid"/>
              <a:miter/>
            </a:ln>
          </p:spPr>
        </p:sp>
        <p:sp>
          <p:nvSpPr>
            <p:cNvPr id="12" name="TextBox 12"/>
            <p:cNvSpPr txBox="1"/>
            <p:nvPr/>
          </p:nvSpPr>
          <p:spPr>
            <a:xfrm>
              <a:off x="0" y="-57150"/>
              <a:ext cx="1065113" cy="316469"/>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3964858" y="1122975"/>
            <a:ext cx="3368860" cy="557891"/>
          </a:xfrm>
          <a:prstGeom prst="rect">
            <a:avLst/>
          </a:prstGeom>
        </p:spPr>
        <p:txBody>
          <a:bodyPr lIns="0" tIns="0" rIns="0" bIns="0" rtlCol="0" anchor="t">
            <a:spAutoFit/>
          </a:bodyPr>
          <a:lstStyle/>
          <a:p>
            <a:pPr algn="ctr">
              <a:lnSpc>
                <a:spcPts val="3934"/>
              </a:lnSpc>
            </a:pPr>
            <a:r>
              <a:rPr lang="en-US" sz="3934">
                <a:solidFill>
                  <a:srgbClr val="5D4940"/>
                </a:solidFill>
                <a:latin typeface="Poppins"/>
                <a:ea typeface="Poppins"/>
                <a:cs typeface="Poppins"/>
                <a:sym typeface="Poppins"/>
              </a:rPr>
              <a:t>HomeSpaces</a:t>
            </a:r>
          </a:p>
        </p:txBody>
      </p:sp>
      <p:sp>
        <p:nvSpPr>
          <p:cNvPr id="14" name="TextBox 14"/>
          <p:cNvSpPr txBox="1"/>
          <p:nvPr/>
        </p:nvSpPr>
        <p:spPr>
          <a:xfrm>
            <a:off x="1028700" y="8453129"/>
            <a:ext cx="4873955" cy="394970"/>
          </a:xfrm>
          <a:prstGeom prst="rect">
            <a:avLst/>
          </a:prstGeom>
        </p:spPr>
        <p:txBody>
          <a:bodyPr lIns="0" tIns="0" rIns="0" bIns="0" rtlCol="0" anchor="t">
            <a:spAutoFit/>
          </a:bodyPr>
          <a:lstStyle/>
          <a:p>
            <a:pPr algn="l">
              <a:lnSpc>
                <a:spcPts val="2799"/>
              </a:lnSpc>
            </a:pPr>
            <a:r>
              <a:rPr lang="en-US" sz="2799">
                <a:solidFill>
                  <a:srgbClr val="5D4940"/>
                </a:solidFill>
                <a:latin typeface="Poppins"/>
                <a:ea typeface="Poppins"/>
                <a:cs typeface="Poppins"/>
                <a:sym typeface="Poppins"/>
              </a:rPr>
              <a:t>www.homespaces.com</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sp>
        <p:nvSpPr>
          <p:cNvPr id="2" name="AutoShape 2"/>
          <p:cNvSpPr/>
          <p:nvPr/>
        </p:nvSpPr>
        <p:spPr>
          <a:xfrm>
            <a:off x="6157110" y="9500787"/>
            <a:ext cx="3703388" cy="0"/>
          </a:xfrm>
          <a:prstGeom prst="line">
            <a:avLst/>
          </a:prstGeom>
          <a:ln w="38100" cap="flat">
            <a:solidFill>
              <a:srgbClr val="94765F"/>
            </a:solidFill>
            <a:prstDash val="solid"/>
            <a:headEnd type="none" w="sm" len="sm"/>
            <a:tailEnd type="none" w="sm" len="sm"/>
          </a:ln>
        </p:spPr>
      </p:sp>
      <p:grpSp>
        <p:nvGrpSpPr>
          <p:cNvPr id="3" name="Group 3"/>
          <p:cNvGrpSpPr/>
          <p:nvPr/>
        </p:nvGrpSpPr>
        <p:grpSpPr>
          <a:xfrm>
            <a:off x="-1878367" y="-2414947"/>
            <a:ext cx="3756733" cy="3443647"/>
            <a:chOff x="0" y="0"/>
            <a:chExt cx="6350000" cy="5820791"/>
          </a:xfrm>
        </p:grpSpPr>
        <p:sp>
          <p:nvSpPr>
            <p:cNvPr id="4" name="Freeform 4"/>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grpSp>
        <p:nvGrpSpPr>
          <p:cNvPr id="5" name="Group 5"/>
          <p:cNvGrpSpPr/>
          <p:nvPr/>
        </p:nvGrpSpPr>
        <p:grpSpPr>
          <a:xfrm>
            <a:off x="16725658" y="636322"/>
            <a:ext cx="3756733" cy="3443647"/>
            <a:chOff x="0" y="0"/>
            <a:chExt cx="6350000" cy="5820791"/>
          </a:xfrm>
        </p:grpSpPr>
        <p:sp>
          <p:nvSpPr>
            <p:cNvPr id="6" name="Freeform 6"/>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grpSp>
        <p:nvGrpSpPr>
          <p:cNvPr id="7" name="Group 7"/>
          <p:cNvGrpSpPr/>
          <p:nvPr/>
        </p:nvGrpSpPr>
        <p:grpSpPr>
          <a:xfrm rot="-5400000">
            <a:off x="3663266" y="2857223"/>
            <a:ext cx="4987688" cy="5860583"/>
            <a:chOff x="0" y="0"/>
            <a:chExt cx="1040067" cy="1222089"/>
          </a:xfrm>
        </p:grpSpPr>
        <p:sp>
          <p:nvSpPr>
            <p:cNvPr id="8" name="Freeform 8"/>
            <p:cNvSpPr/>
            <p:nvPr/>
          </p:nvSpPr>
          <p:spPr>
            <a:xfrm>
              <a:off x="0" y="0"/>
              <a:ext cx="1040067" cy="1222089"/>
            </a:xfrm>
            <a:custGeom>
              <a:avLst/>
              <a:gdLst/>
              <a:ahLst/>
              <a:cxnLst/>
              <a:rect l="l" t="t" r="r" b="b"/>
              <a:pathLst>
                <a:path w="1040067" h="1222089">
                  <a:moveTo>
                    <a:pt x="346876" y="1203020"/>
                  </a:moveTo>
                  <a:cubicBezTo>
                    <a:pt x="400198" y="1214534"/>
                    <a:pt x="460818" y="1222089"/>
                    <a:pt x="520314" y="1222089"/>
                  </a:cubicBezTo>
                  <a:cubicBezTo>
                    <a:pt x="579812" y="1222089"/>
                    <a:pt x="637063" y="1215612"/>
                    <a:pt x="689823" y="1204098"/>
                  </a:cubicBezTo>
                  <a:cubicBezTo>
                    <a:pt x="690947" y="1203739"/>
                    <a:pt x="692069" y="1203739"/>
                    <a:pt x="693191" y="1203380"/>
                  </a:cubicBezTo>
                  <a:cubicBezTo>
                    <a:pt x="891326" y="1157324"/>
                    <a:pt x="1037261" y="1035711"/>
                    <a:pt x="1040067" y="884496"/>
                  </a:cubicBezTo>
                  <a:lnTo>
                    <a:pt x="1040067" y="0"/>
                  </a:lnTo>
                  <a:lnTo>
                    <a:pt x="0" y="0"/>
                  </a:lnTo>
                  <a:lnTo>
                    <a:pt x="0" y="883839"/>
                  </a:lnTo>
                  <a:cubicBezTo>
                    <a:pt x="2806" y="1036429"/>
                    <a:pt x="146496" y="1158045"/>
                    <a:pt x="346876" y="1203020"/>
                  </a:cubicBezTo>
                  <a:close/>
                </a:path>
              </a:pathLst>
            </a:custGeom>
            <a:solidFill>
              <a:srgbClr val="5D4940"/>
            </a:solidFill>
          </p:spPr>
        </p:sp>
        <p:sp>
          <p:nvSpPr>
            <p:cNvPr id="9" name="TextBox 9"/>
            <p:cNvSpPr txBox="1"/>
            <p:nvPr/>
          </p:nvSpPr>
          <p:spPr>
            <a:xfrm>
              <a:off x="0" y="-57150"/>
              <a:ext cx="1040067" cy="1152239"/>
            </a:xfrm>
            <a:prstGeom prst="rect">
              <a:avLst/>
            </a:prstGeom>
          </p:spPr>
          <p:txBody>
            <a:bodyPr lIns="57091" tIns="57091" rIns="57091" bIns="57091" rtlCol="0" anchor="ctr"/>
            <a:lstStyle/>
            <a:p>
              <a:pPr algn="ctr">
                <a:lnSpc>
                  <a:spcPts val="2659"/>
                </a:lnSpc>
              </a:pPr>
              <a:endParaRPr/>
            </a:p>
          </p:txBody>
        </p:sp>
      </p:grpSp>
      <p:grpSp>
        <p:nvGrpSpPr>
          <p:cNvPr id="10" name="Group 10"/>
          <p:cNvGrpSpPr/>
          <p:nvPr/>
        </p:nvGrpSpPr>
        <p:grpSpPr>
          <a:xfrm rot="5400000">
            <a:off x="1465147" y="2857223"/>
            <a:ext cx="4987688" cy="5860583"/>
            <a:chOff x="0" y="0"/>
            <a:chExt cx="1040067" cy="1222089"/>
          </a:xfrm>
        </p:grpSpPr>
        <p:sp>
          <p:nvSpPr>
            <p:cNvPr id="11" name="Freeform 11"/>
            <p:cNvSpPr/>
            <p:nvPr/>
          </p:nvSpPr>
          <p:spPr>
            <a:xfrm>
              <a:off x="0" y="0"/>
              <a:ext cx="1040067" cy="1222089"/>
            </a:xfrm>
            <a:custGeom>
              <a:avLst/>
              <a:gdLst/>
              <a:ahLst/>
              <a:cxnLst/>
              <a:rect l="l" t="t" r="r" b="b"/>
              <a:pathLst>
                <a:path w="1040067" h="1222089">
                  <a:moveTo>
                    <a:pt x="346876" y="1203020"/>
                  </a:moveTo>
                  <a:cubicBezTo>
                    <a:pt x="400198" y="1214534"/>
                    <a:pt x="460818" y="1222089"/>
                    <a:pt x="520314" y="1222089"/>
                  </a:cubicBezTo>
                  <a:cubicBezTo>
                    <a:pt x="579812" y="1222089"/>
                    <a:pt x="637063" y="1215612"/>
                    <a:pt x="689823" y="1204098"/>
                  </a:cubicBezTo>
                  <a:cubicBezTo>
                    <a:pt x="690947" y="1203739"/>
                    <a:pt x="692069" y="1203739"/>
                    <a:pt x="693191" y="1203380"/>
                  </a:cubicBezTo>
                  <a:cubicBezTo>
                    <a:pt x="891326" y="1157324"/>
                    <a:pt x="1037261" y="1035711"/>
                    <a:pt x="1040067" y="884496"/>
                  </a:cubicBezTo>
                  <a:lnTo>
                    <a:pt x="1040067" y="0"/>
                  </a:lnTo>
                  <a:lnTo>
                    <a:pt x="0" y="0"/>
                  </a:lnTo>
                  <a:lnTo>
                    <a:pt x="0" y="883839"/>
                  </a:lnTo>
                  <a:cubicBezTo>
                    <a:pt x="2806" y="1036429"/>
                    <a:pt x="146496" y="1158045"/>
                    <a:pt x="346876" y="1203020"/>
                  </a:cubicBezTo>
                  <a:close/>
                </a:path>
              </a:pathLst>
            </a:custGeom>
            <a:solidFill>
              <a:srgbClr val="5D4940"/>
            </a:solidFill>
          </p:spPr>
        </p:sp>
        <p:sp>
          <p:nvSpPr>
            <p:cNvPr id="12" name="TextBox 12"/>
            <p:cNvSpPr txBox="1"/>
            <p:nvPr/>
          </p:nvSpPr>
          <p:spPr>
            <a:xfrm>
              <a:off x="0" y="-57150"/>
              <a:ext cx="1040067" cy="1152239"/>
            </a:xfrm>
            <a:prstGeom prst="rect">
              <a:avLst/>
            </a:prstGeom>
          </p:spPr>
          <p:txBody>
            <a:bodyPr lIns="57091" tIns="57091" rIns="57091" bIns="57091" rtlCol="0" anchor="ctr"/>
            <a:lstStyle/>
            <a:p>
              <a:pPr algn="ctr">
                <a:lnSpc>
                  <a:spcPts val="2659"/>
                </a:lnSpc>
              </a:pPr>
              <a:endParaRPr/>
            </a:p>
          </p:txBody>
        </p:sp>
      </p:grpSp>
      <p:grpSp>
        <p:nvGrpSpPr>
          <p:cNvPr id="13" name="Group 13"/>
          <p:cNvGrpSpPr/>
          <p:nvPr/>
        </p:nvGrpSpPr>
        <p:grpSpPr>
          <a:xfrm rot="-5400000">
            <a:off x="11639902" y="3052485"/>
            <a:ext cx="5378213" cy="5860583"/>
            <a:chOff x="0" y="0"/>
            <a:chExt cx="1121502" cy="1222089"/>
          </a:xfrm>
        </p:grpSpPr>
        <p:sp>
          <p:nvSpPr>
            <p:cNvPr id="14" name="Freeform 14"/>
            <p:cNvSpPr/>
            <p:nvPr/>
          </p:nvSpPr>
          <p:spPr>
            <a:xfrm>
              <a:off x="0" y="0"/>
              <a:ext cx="1121502" cy="1222089"/>
            </a:xfrm>
            <a:custGeom>
              <a:avLst/>
              <a:gdLst/>
              <a:ahLst/>
              <a:cxnLst/>
              <a:rect l="l" t="t" r="r" b="b"/>
              <a:pathLst>
                <a:path w="1121502" h="1222089">
                  <a:moveTo>
                    <a:pt x="374036" y="1203020"/>
                  </a:moveTo>
                  <a:cubicBezTo>
                    <a:pt x="431532" y="1214534"/>
                    <a:pt x="496899" y="1222089"/>
                    <a:pt x="561053" y="1222089"/>
                  </a:cubicBezTo>
                  <a:cubicBezTo>
                    <a:pt x="625209" y="1222089"/>
                    <a:pt x="686944" y="1215612"/>
                    <a:pt x="743834" y="1204098"/>
                  </a:cubicBezTo>
                  <a:cubicBezTo>
                    <a:pt x="745046" y="1203739"/>
                    <a:pt x="746256" y="1203739"/>
                    <a:pt x="747466" y="1203380"/>
                  </a:cubicBezTo>
                  <a:cubicBezTo>
                    <a:pt x="961114" y="1157324"/>
                    <a:pt x="1118476" y="1035711"/>
                    <a:pt x="1121502" y="884496"/>
                  </a:cubicBezTo>
                  <a:lnTo>
                    <a:pt x="1121502" y="0"/>
                  </a:lnTo>
                  <a:lnTo>
                    <a:pt x="0" y="0"/>
                  </a:lnTo>
                  <a:lnTo>
                    <a:pt x="0" y="883839"/>
                  </a:lnTo>
                  <a:cubicBezTo>
                    <a:pt x="3026" y="1036429"/>
                    <a:pt x="157967" y="1158045"/>
                    <a:pt x="374036" y="1203020"/>
                  </a:cubicBezTo>
                  <a:close/>
                </a:path>
              </a:pathLst>
            </a:custGeom>
            <a:solidFill>
              <a:srgbClr val="5D4940"/>
            </a:solidFill>
          </p:spPr>
        </p:sp>
        <p:sp>
          <p:nvSpPr>
            <p:cNvPr id="15" name="TextBox 15"/>
            <p:cNvSpPr txBox="1"/>
            <p:nvPr/>
          </p:nvSpPr>
          <p:spPr>
            <a:xfrm>
              <a:off x="0" y="-57150"/>
              <a:ext cx="1121502" cy="1152239"/>
            </a:xfrm>
            <a:prstGeom prst="rect">
              <a:avLst/>
            </a:prstGeom>
          </p:spPr>
          <p:txBody>
            <a:bodyPr lIns="57091" tIns="57091" rIns="57091" bIns="57091" rtlCol="0" anchor="ctr"/>
            <a:lstStyle/>
            <a:p>
              <a:pPr algn="ctr">
                <a:lnSpc>
                  <a:spcPts val="2659"/>
                </a:lnSpc>
              </a:pPr>
              <a:endParaRPr/>
            </a:p>
          </p:txBody>
        </p:sp>
      </p:grpSp>
      <p:grpSp>
        <p:nvGrpSpPr>
          <p:cNvPr id="16" name="Group 16"/>
          <p:cNvGrpSpPr/>
          <p:nvPr/>
        </p:nvGrpSpPr>
        <p:grpSpPr>
          <a:xfrm rot="5400000">
            <a:off x="9441783" y="3052485"/>
            <a:ext cx="5378213" cy="5860583"/>
            <a:chOff x="0" y="0"/>
            <a:chExt cx="1121502" cy="1222089"/>
          </a:xfrm>
        </p:grpSpPr>
        <p:sp>
          <p:nvSpPr>
            <p:cNvPr id="17" name="Freeform 17"/>
            <p:cNvSpPr/>
            <p:nvPr/>
          </p:nvSpPr>
          <p:spPr>
            <a:xfrm>
              <a:off x="0" y="0"/>
              <a:ext cx="1121502" cy="1222089"/>
            </a:xfrm>
            <a:custGeom>
              <a:avLst/>
              <a:gdLst/>
              <a:ahLst/>
              <a:cxnLst/>
              <a:rect l="l" t="t" r="r" b="b"/>
              <a:pathLst>
                <a:path w="1121502" h="1222089">
                  <a:moveTo>
                    <a:pt x="374036" y="1203020"/>
                  </a:moveTo>
                  <a:cubicBezTo>
                    <a:pt x="431532" y="1214534"/>
                    <a:pt x="496899" y="1222089"/>
                    <a:pt x="561053" y="1222089"/>
                  </a:cubicBezTo>
                  <a:cubicBezTo>
                    <a:pt x="625209" y="1222089"/>
                    <a:pt x="686944" y="1215612"/>
                    <a:pt x="743834" y="1204098"/>
                  </a:cubicBezTo>
                  <a:cubicBezTo>
                    <a:pt x="745046" y="1203739"/>
                    <a:pt x="746256" y="1203739"/>
                    <a:pt x="747466" y="1203380"/>
                  </a:cubicBezTo>
                  <a:cubicBezTo>
                    <a:pt x="961114" y="1157324"/>
                    <a:pt x="1118476" y="1035711"/>
                    <a:pt x="1121502" y="884496"/>
                  </a:cubicBezTo>
                  <a:lnTo>
                    <a:pt x="1121502" y="0"/>
                  </a:lnTo>
                  <a:lnTo>
                    <a:pt x="0" y="0"/>
                  </a:lnTo>
                  <a:lnTo>
                    <a:pt x="0" y="883839"/>
                  </a:lnTo>
                  <a:cubicBezTo>
                    <a:pt x="3026" y="1036429"/>
                    <a:pt x="157967" y="1158045"/>
                    <a:pt x="374036" y="1203020"/>
                  </a:cubicBezTo>
                  <a:close/>
                </a:path>
              </a:pathLst>
            </a:custGeom>
            <a:solidFill>
              <a:srgbClr val="5D4940"/>
            </a:solidFill>
          </p:spPr>
        </p:sp>
        <p:sp>
          <p:nvSpPr>
            <p:cNvPr id="18" name="TextBox 18"/>
            <p:cNvSpPr txBox="1"/>
            <p:nvPr/>
          </p:nvSpPr>
          <p:spPr>
            <a:xfrm>
              <a:off x="0" y="-57150"/>
              <a:ext cx="1121502" cy="1152239"/>
            </a:xfrm>
            <a:prstGeom prst="rect">
              <a:avLst/>
            </a:prstGeom>
          </p:spPr>
          <p:txBody>
            <a:bodyPr lIns="57091" tIns="57091" rIns="57091" bIns="57091" rtlCol="0" anchor="ctr"/>
            <a:lstStyle/>
            <a:p>
              <a:pPr algn="ctr">
                <a:lnSpc>
                  <a:spcPts val="2659"/>
                </a:lnSpc>
              </a:pPr>
              <a:endParaRPr/>
            </a:p>
          </p:txBody>
        </p:sp>
      </p:grpSp>
      <p:sp>
        <p:nvSpPr>
          <p:cNvPr id="19" name="TextBox 19"/>
          <p:cNvSpPr txBox="1"/>
          <p:nvPr/>
        </p:nvSpPr>
        <p:spPr>
          <a:xfrm>
            <a:off x="4188405" y="1536513"/>
            <a:ext cx="9911190" cy="1368424"/>
          </a:xfrm>
          <a:prstGeom prst="rect">
            <a:avLst/>
          </a:prstGeom>
        </p:spPr>
        <p:txBody>
          <a:bodyPr lIns="0" tIns="0" rIns="0" bIns="0" rtlCol="0" anchor="t">
            <a:spAutoFit/>
          </a:bodyPr>
          <a:lstStyle/>
          <a:p>
            <a:pPr algn="ctr">
              <a:lnSpc>
                <a:spcPts val="9399"/>
              </a:lnSpc>
            </a:pPr>
            <a:r>
              <a:rPr lang="en-US" sz="9999" b="1" spc="-479">
                <a:solidFill>
                  <a:srgbClr val="4F3729"/>
                </a:solidFill>
                <a:latin typeface="Poppins Semi-Bold"/>
                <a:ea typeface="Poppins Semi-Bold"/>
                <a:cs typeface="Poppins Semi-Bold"/>
                <a:sym typeface="Poppins Semi-Bold"/>
              </a:rPr>
              <a:t>Our Objectives</a:t>
            </a:r>
          </a:p>
        </p:txBody>
      </p:sp>
      <p:sp>
        <p:nvSpPr>
          <p:cNvPr id="20" name="TextBox 20"/>
          <p:cNvSpPr txBox="1"/>
          <p:nvPr/>
        </p:nvSpPr>
        <p:spPr>
          <a:xfrm>
            <a:off x="3276600" y="3086100"/>
            <a:ext cx="3348276" cy="887095"/>
          </a:xfrm>
          <a:prstGeom prst="rect">
            <a:avLst/>
          </a:prstGeom>
        </p:spPr>
        <p:txBody>
          <a:bodyPr lIns="0" tIns="0" rIns="0" bIns="0" rtlCol="0" anchor="t">
            <a:spAutoFit/>
          </a:bodyPr>
          <a:lstStyle/>
          <a:p>
            <a:pPr algn="ctr">
              <a:lnSpc>
                <a:spcPts val="7279"/>
              </a:lnSpc>
            </a:pPr>
            <a:r>
              <a:rPr lang="en-US" sz="5199" b="1" dirty="0">
                <a:solidFill>
                  <a:srgbClr val="FFF7F4"/>
                </a:solidFill>
                <a:latin typeface="Canva Sans 2 Bold"/>
                <a:ea typeface="Canva Sans 2 Bold"/>
                <a:cs typeface="Canva Sans 2 Bold"/>
                <a:sym typeface="Canva Sans 2 Bold"/>
              </a:rPr>
              <a:t>Our Vision</a:t>
            </a:r>
          </a:p>
        </p:txBody>
      </p:sp>
      <p:sp>
        <p:nvSpPr>
          <p:cNvPr id="21" name="TextBox 21"/>
          <p:cNvSpPr txBox="1"/>
          <p:nvPr/>
        </p:nvSpPr>
        <p:spPr>
          <a:xfrm>
            <a:off x="11465392" y="3283997"/>
            <a:ext cx="3837027" cy="887095"/>
          </a:xfrm>
          <a:prstGeom prst="rect">
            <a:avLst/>
          </a:prstGeom>
        </p:spPr>
        <p:txBody>
          <a:bodyPr lIns="0" tIns="0" rIns="0" bIns="0" rtlCol="0" anchor="t">
            <a:spAutoFit/>
          </a:bodyPr>
          <a:lstStyle/>
          <a:p>
            <a:pPr algn="ctr">
              <a:lnSpc>
                <a:spcPts val="7279"/>
              </a:lnSpc>
            </a:pPr>
            <a:r>
              <a:rPr lang="en-US" sz="5199" b="1">
                <a:solidFill>
                  <a:srgbClr val="FFF7F4"/>
                </a:solidFill>
                <a:latin typeface="Canva Sans 2 Bold"/>
                <a:ea typeface="Canva Sans 2 Bold"/>
                <a:cs typeface="Canva Sans 2 Bold"/>
                <a:sym typeface="Canva Sans 2 Bold"/>
              </a:rPr>
              <a:t>Our Mission</a:t>
            </a:r>
          </a:p>
        </p:txBody>
      </p:sp>
      <p:sp>
        <p:nvSpPr>
          <p:cNvPr id="22" name="AutoShape 22"/>
          <p:cNvSpPr/>
          <p:nvPr/>
        </p:nvSpPr>
        <p:spPr>
          <a:xfrm>
            <a:off x="3124200" y="4000500"/>
            <a:ext cx="3703388" cy="0"/>
          </a:xfrm>
          <a:prstGeom prst="line">
            <a:avLst/>
          </a:prstGeom>
          <a:ln w="38100" cap="flat">
            <a:solidFill>
              <a:srgbClr val="F6ECE5"/>
            </a:solidFill>
            <a:prstDash val="solid"/>
            <a:headEnd type="none" w="sm" len="sm"/>
            <a:tailEnd type="none" w="sm" len="sm"/>
          </a:ln>
        </p:spPr>
      </p:sp>
      <p:sp>
        <p:nvSpPr>
          <p:cNvPr id="23" name="AutoShape 23"/>
          <p:cNvSpPr/>
          <p:nvPr/>
        </p:nvSpPr>
        <p:spPr>
          <a:xfrm>
            <a:off x="11249089" y="4209192"/>
            <a:ext cx="4196205" cy="19050"/>
          </a:xfrm>
          <a:prstGeom prst="line">
            <a:avLst/>
          </a:prstGeom>
          <a:ln w="38100" cap="flat">
            <a:solidFill>
              <a:srgbClr val="F6ECE5"/>
            </a:solidFill>
            <a:prstDash val="solid"/>
            <a:headEnd type="none" w="sm" len="sm"/>
            <a:tailEnd type="none" w="sm" len="sm"/>
          </a:ln>
        </p:spPr>
      </p:sp>
      <p:sp>
        <p:nvSpPr>
          <p:cNvPr id="24" name="TextBox 24"/>
          <p:cNvSpPr txBox="1"/>
          <p:nvPr/>
        </p:nvSpPr>
        <p:spPr>
          <a:xfrm>
            <a:off x="1615939" y="4686935"/>
            <a:ext cx="6952665" cy="3580765"/>
          </a:xfrm>
          <a:prstGeom prst="rect">
            <a:avLst/>
          </a:prstGeom>
        </p:spPr>
        <p:txBody>
          <a:bodyPr lIns="0" tIns="0" rIns="0" bIns="0" rtlCol="0" anchor="t">
            <a:spAutoFit/>
          </a:bodyPr>
          <a:lstStyle/>
          <a:p>
            <a:pPr algn="ctr">
              <a:lnSpc>
                <a:spcPts val="4759"/>
              </a:lnSpc>
            </a:pPr>
            <a:r>
              <a:rPr lang="en-US" sz="3399" dirty="0">
                <a:solidFill>
                  <a:srgbClr val="FFFFFF"/>
                </a:solidFill>
                <a:latin typeface="Canva Sans 2"/>
                <a:ea typeface="Canva Sans 2"/>
                <a:cs typeface="Canva Sans 2"/>
                <a:sym typeface="Canva Sans 2"/>
              </a:rPr>
              <a:t>To create a seamless, accessible, and reliable platform that revolutionizes the rental experience, empowering users to easily find and book rental services.</a:t>
            </a:r>
          </a:p>
        </p:txBody>
      </p:sp>
      <p:sp>
        <p:nvSpPr>
          <p:cNvPr id="25" name="TextBox 25"/>
          <p:cNvSpPr txBox="1"/>
          <p:nvPr/>
        </p:nvSpPr>
        <p:spPr>
          <a:xfrm>
            <a:off x="9860498" y="4982210"/>
            <a:ext cx="7018518" cy="2980690"/>
          </a:xfrm>
          <a:prstGeom prst="rect">
            <a:avLst/>
          </a:prstGeom>
        </p:spPr>
        <p:txBody>
          <a:bodyPr lIns="0" tIns="0" rIns="0" bIns="0" rtlCol="0" anchor="t">
            <a:spAutoFit/>
          </a:bodyPr>
          <a:lstStyle/>
          <a:p>
            <a:pPr algn="ctr">
              <a:lnSpc>
                <a:spcPts val="4759"/>
              </a:lnSpc>
            </a:pPr>
            <a:r>
              <a:rPr lang="en-US" sz="3399" dirty="0">
                <a:solidFill>
                  <a:srgbClr val="FFFFFF"/>
                </a:solidFill>
                <a:latin typeface="Canva Sans 2"/>
                <a:ea typeface="Canva Sans 2"/>
                <a:cs typeface="Canva Sans 2"/>
                <a:sym typeface="Canva Sans 2"/>
              </a:rPr>
              <a:t>To provide a simple, secure, and efficient rental platform that connects users with reliable rental services, ensuring a seamless booking experience.</a:t>
            </a:r>
          </a:p>
        </p:txBody>
      </p:sp>
      <p:sp>
        <p:nvSpPr>
          <p:cNvPr id="26" name="TextBox 26"/>
          <p:cNvSpPr txBox="1"/>
          <p:nvPr/>
        </p:nvSpPr>
        <p:spPr>
          <a:xfrm>
            <a:off x="5951345" y="9075103"/>
            <a:ext cx="4873955" cy="394970"/>
          </a:xfrm>
          <a:prstGeom prst="rect">
            <a:avLst/>
          </a:prstGeom>
        </p:spPr>
        <p:txBody>
          <a:bodyPr lIns="0" tIns="0" rIns="0" bIns="0" rtlCol="0" anchor="t">
            <a:spAutoFit/>
          </a:bodyPr>
          <a:lstStyle/>
          <a:p>
            <a:pPr algn="l">
              <a:lnSpc>
                <a:spcPts val="2799"/>
              </a:lnSpc>
            </a:pPr>
            <a:r>
              <a:rPr lang="en-US" sz="2799">
                <a:solidFill>
                  <a:srgbClr val="5D4940"/>
                </a:solidFill>
                <a:latin typeface="Poppins"/>
                <a:ea typeface="Poppins"/>
                <a:cs typeface="Poppins"/>
                <a:sym typeface="Poppins"/>
              </a:rPr>
              <a:t>www.homespaces.com</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grpSp>
        <p:nvGrpSpPr>
          <p:cNvPr id="2" name="Group 2"/>
          <p:cNvGrpSpPr/>
          <p:nvPr/>
        </p:nvGrpSpPr>
        <p:grpSpPr>
          <a:xfrm>
            <a:off x="-1878367" y="-1887222"/>
            <a:ext cx="3756733" cy="3443647"/>
            <a:chOff x="0" y="0"/>
            <a:chExt cx="6350000" cy="5820791"/>
          </a:xfrm>
        </p:grpSpPr>
        <p:sp>
          <p:nvSpPr>
            <p:cNvPr id="3" name="Freeform 3"/>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grpSp>
        <p:nvGrpSpPr>
          <p:cNvPr id="4" name="Group 4"/>
          <p:cNvGrpSpPr/>
          <p:nvPr/>
        </p:nvGrpSpPr>
        <p:grpSpPr>
          <a:xfrm>
            <a:off x="2135542" y="3264238"/>
            <a:ext cx="6652614" cy="5192014"/>
            <a:chOff x="0" y="0"/>
            <a:chExt cx="754337" cy="588720"/>
          </a:xfrm>
        </p:grpSpPr>
        <p:sp>
          <p:nvSpPr>
            <p:cNvPr id="5" name="Freeform 5"/>
            <p:cNvSpPr/>
            <p:nvPr/>
          </p:nvSpPr>
          <p:spPr>
            <a:xfrm>
              <a:off x="0" y="0"/>
              <a:ext cx="754337" cy="588721"/>
            </a:xfrm>
            <a:custGeom>
              <a:avLst/>
              <a:gdLst/>
              <a:ahLst/>
              <a:cxnLst/>
              <a:rect l="l" t="t" r="r" b="b"/>
              <a:pathLst>
                <a:path w="754337" h="588721">
                  <a:moveTo>
                    <a:pt x="551137" y="0"/>
                  </a:moveTo>
                  <a:lnTo>
                    <a:pt x="0" y="0"/>
                  </a:lnTo>
                  <a:lnTo>
                    <a:pt x="203200" y="588721"/>
                  </a:lnTo>
                  <a:lnTo>
                    <a:pt x="754337" y="588721"/>
                  </a:lnTo>
                  <a:lnTo>
                    <a:pt x="551137" y="0"/>
                  </a:lnTo>
                  <a:close/>
                </a:path>
              </a:pathLst>
            </a:custGeom>
            <a:solidFill>
              <a:srgbClr val="5D4940"/>
            </a:solidFill>
          </p:spPr>
        </p:sp>
        <p:sp>
          <p:nvSpPr>
            <p:cNvPr id="6" name="TextBox 6"/>
            <p:cNvSpPr txBox="1"/>
            <p:nvPr/>
          </p:nvSpPr>
          <p:spPr>
            <a:xfrm>
              <a:off x="101600" y="-57150"/>
              <a:ext cx="551137" cy="64587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1455528" y="0"/>
            <a:ext cx="13180905" cy="10287000"/>
            <a:chOff x="0" y="0"/>
            <a:chExt cx="754337" cy="588720"/>
          </a:xfrm>
        </p:grpSpPr>
        <p:sp>
          <p:nvSpPr>
            <p:cNvPr id="8" name="Freeform 8"/>
            <p:cNvSpPr/>
            <p:nvPr/>
          </p:nvSpPr>
          <p:spPr>
            <a:xfrm>
              <a:off x="0" y="0"/>
              <a:ext cx="754337" cy="588721"/>
            </a:xfrm>
            <a:custGeom>
              <a:avLst/>
              <a:gdLst/>
              <a:ahLst/>
              <a:cxnLst/>
              <a:rect l="l" t="t" r="r" b="b"/>
              <a:pathLst>
                <a:path w="754337" h="588721">
                  <a:moveTo>
                    <a:pt x="551137" y="0"/>
                  </a:moveTo>
                  <a:lnTo>
                    <a:pt x="0" y="0"/>
                  </a:lnTo>
                  <a:lnTo>
                    <a:pt x="203200" y="588721"/>
                  </a:lnTo>
                  <a:lnTo>
                    <a:pt x="754337" y="588721"/>
                  </a:lnTo>
                  <a:lnTo>
                    <a:pt x="551137" y="0"/>
                  </a:lnTo>
                  <a:close/>
                </a:path>
              </a:pathLst>
            </a:custGeom>
            <a:solidFill>
              <a:srgbClr val="5D4940">
                <a:alpha val="22745"/>
              </a:srgbClr>
            </a:solidFill>
          </p:spPr>
        </p:sp>
        <p:sp>
          <p:nvSpPr>
            <p:cNvPr id="9" name="TextBox 9"/>
            <p:cNvSpPr txBox="1"/>
            <p:nvPr/>
          </p:nvSpPr>
          <p:spPr>
            <a:xfrm>
              <a:off x="101600" y="-57150"/>
              <a:ext cx="551137" cy="64587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8738283" y="3264238"/>
            <a:ext cx="6652614" cy="5192014"/>
            <a:chOff x="0" y="0"/>
            <a:chExt cx="754337" cy="588720"/>
          </a:xfrm>
        </p:grpSpPr>
        <p:sp>
          <p:nvSpPr>
            <p:cNvPr id="11" name="Freeform 11"/>
            <p:cNvSpPr/>
            <p:nvPr/>
          </p:nvSpPr>
          <p:spPr>
            <a:xfrm>
              <a:off x="0" y="0"/>
              <a:ext cx="754337" cy="588721"/>
            </a:xfrm>
            <a:custGeom>
              <a:avLst/>
              <a:gdLst/>
              <a:ahLst/>
              <a:cxnLst/>
              <a:rect l="l" t="t" r="r" b="b"/>
              <a:pathLst>
                <a:path w="754337" h="588721">
                  <a:moveTo>
                    <a:pt x="551137" y="0"/>
                  </a:moveTo>
                  <a:lnTo>
                    <a:pt x="0" y="0"/>
                  </a:lnTo>
                  <a:lnTo>
                    <a:pt x="203200" y="588721"/>
                  </a:lnTo>
                  <a:lnTo>
                    <a:pt x="754337" y="588721"/>
                  </a:lnTo>
                  <a:lnTo>
                    <a:pt x="551137" y="0"/>
                  </a:lnTo>
                  <a:close/>
                </a:path>
              </a:pathLst>
            </a:custGeom>
            <a:solidFill>
              <a:srgbClr val="5D4940"/>
            </a:solidFill>
          </p:spPr>
        </p:sp>
        <p:sp>
          <p:nvSpPr>
            <p:cNvPr id="12" name="TextBox 12"/>
            <p:cNvSpPr txBox="1"/>
            <p:nvPr/>
          </p:nvSpPr>
          <p:spPr>
            <a:xfrm>
              <a:off x="101600" y="-57150"/>
              <a:ext cx="551137" cy="645870"/>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028700" y="1609670"/>
            <a:ext cx="8115300" cy="1368424"/>
          </a:xfrm>
          <a:prstGeom prst="rect">
            <a:avLst/>
          </a:prstGeom>
        </p:spPr>
        <p:txBody>
          <a:bodyPr lIns="0" tIns="0" rIns="0" bIns="0" rtlCol="0" anchor="t">
            <a:spAutoFit/>
          </a:bodyPr>
          <a:lstStyle/>
          <a:p>
            <a:pPr algn="l">
              <a:lnSpc>
                <a:spcPts val="9399"/>
              </a:lnSpc>
            </a:pPr>
            <a:r>
              <a:rPr lang="en-US" sz="9999" b="1" spc="-479">
                <a:solidFill>
                  <a:srgbClr val="4F3729"/>
                </a:solidFill>
                <a:latin typeface="Poppins Semi-Bold"/>
                <a:ea typeface="Poppins Semi-Bold"/>
                <a:cs typeface="Poppins Semi-Bold"/>
                <a:sym typeface="Poppins Semi-Bold"/>
              </a:rPr>
              <a:t>Modules.</a:t>
            </a:r>
          </a:p>
        </p:txBody>
      </p:sp>
      <p:sp>
        <p:nvSpPr>
          <p:cNvPr id="14" name="TextBox 14"/>
          <p:cNvSpPr txBox="1"/>
          <p:nvPr/>
        </p:nvSpPr>
        <p:spPr>
          <a:xfrm>
            <a:off x="3008185" y="3634268"/>
            <a:ext cx="3654693" cy="610824"/>
          </a:xfrm>
          <a:prstGeom prst="rect">
            <a:avLst/>
          </a:prstGeom>
        </p:spPr>
        <p:txBody>
          <a:bodyPr lIns="0" tIns="0" rIns="0" bIns="0" rtlCol="0" anchor="t">
            <a:spAutoFit/>
          </a:bodyPr>
          <a:lstStyle/>
          <a:p>
            <a:pPr algn="ctr">
              <a:lnSpc>
                <a:spcPts val="4218"/>
              </a:lnSpc>
            </a:pPr>
            <a:r>
              <a:rPr lang="en-US" sz="4488" b="1" spc="-215">
                <a:solidFill>
                  <a:srgbClr val="F6ECE5"/>
                </a:solidFill>
                <a:latin typeface="Poppins Semi-Bold"/>
                <a:ea typeface="Poppins Semi-Bold"/>
                <a:cs typeface="Poppins Semi-Bold"/>
                <a:sym typeface="Poppins Semi-Bold"/>
              </a:rPr>
              <a:t>ADMIN PANEL</a:t>
            </a:r>
          </a:p>
        </p:txBody>
      </p:sp>
      <p:sp>
        <p:nvSpPr>
          <p:cNvPr id="15" name="TextBox 15"/>
          <p:cNvSpPr txBox="1"/>
          <p:nvPr/>
        </p:nvSpPr>
        <p:spPr>
          <a:xfrm>
            <a:off x="9600748" y="3634268"/>
            <a:ext cx="3654693" cy="610824"/>
          </a:xfrm>
          <a:prstGeom prst="rect">
            <a:avLst/>
          </a:prstGeom>
        </p:spPr>
        <p:txBody>
          <a:bodyPr lIns="0" tIns="0" rIns="0" bIns="0" rtlCol="0" anchor="t">
            <a:spAutoFit/>
          </a:bodyPr>
          <a:lstStyle/>
          <a:p>
            <a:pPr algn="ctr">
              <a:lnSpc>
                <a:spcPts val="4218"/>
              </a:lnSpc>
            </a:pPr>
            <a:r>
              <a:rPr lang="en-US" sz="4488" b="1" spc="-215">
                <a:solidFill>
                  <a:srgbClr val="F6ECE5"/>
                </a:solidFill>
                <a:latin typeface="Poppins Semi-Bold"/>
                <a:ea typeface="Poppins Semi-Bold"/>
                <a:cs typeface="Poppins Semi-Bold"/>
                <a:sym typeface="Poppins Semi-Bold"/>
              </a:rPr>
              <a:t>USER PANEL</a:t>
            </a:r>
          </a:p>
        </p:txBody>
      </p:sp>
      <p:sp>
        <p:nvSpPr>
          <p:cNvPr id="16" name="AutoShape 16"/>
          <p:cNvSpPr/>
          <p:nvPr/>
        </p:nvSpPr>
        <p:spPr>
          <a:xfrm flipV="1">
            <a:off x="7673471" y="9287149"/>
            <a:ext cx="9625364" cy="0"/>
          </a:xfrm>
          <a:prstGeom prst="line">
            <a:avLst/>
          </a:prstGeom>
          <a:ln w="38100" cap="flat">
            <a:solidFill>
              <a:srgbClr val="94765F"/>
            </a:solidFill>
            <a:prstDash val="solid"/>
            <a:headEnd type="none" w="sm" len="sm"/>
            <a:tailEnd type="none" w="sm" len="sm"/>
          </a:ln>
        </p:spPr>
      </p:sp>
      <p:sp>
        <p:nvSpPr>
          <p:cNvPr id="17" name="TextBox 17"/>
          <p:cNvSpPr txBox="1"/>
          <p:nvPr/>
        </p:nvSpPr>
        <p:spPr>
          <a:xfrm>
            <a:off x="3768614" y="4459276"/>
            <a:ext cx="5747811" cy="3496663"/>
          </a:xfrm>
          <a:prstGeom prst="rect">
            <a:avLst/>
          </a:prstGeom>
        </p:spPr>
        <p:txBody>
          <a:bodyPr lIns="0" tIns="0" rIns="0" bIns="0" rtlCol="0" anchor="t">
            <a:spAutoFit/>
          </a:bodyPr>
          <a:lstStyle/>
          <a:p>
            <a:pPr marL="599864" lvl="1" indent="-299932" algn="just">
              <a:lnSpc>
                <a:spcPts val="4667"/>
              </a:lnSpc>
              <a:buFont typeface="Arial"/>
              <a:buChar char="•"/>
            </a:pPr>
            <a:r>
              <a:rPr lang="en-US" sz="2778" b="1">
                <a:solidFill>
                  <a:srgbClr val="FFFFFF"/>
                </a:solidFill>
                <a:latin typeface="Canva Sans 2 Medium"/>
                <a:ea typeface="Canva Sans 2 Medium"/>
                <a:cs typeface="Canva Sans 2 Medium"/>
                <a:sym typeface="Canva Sans 2 Medium"/>
              </a:rPr>
              <a:t>Login</a:t>
            </a:r>
          </a:p>
          <a:p>
            <a:pPr marL="599864" lvl="1" indent="-299932" algn="just">
              <a:lnSpc>
                <a:spcPts val="4667"/>
              </a:lnSpc>
              <a:buFont typeface="Arial"/>
              <a:buChar char="•"/>
            </a:pPr>
            <a:r>
              <a:rPr lang="en-US" sz="2778" b="1">
                <a:solidFill>
                  <a:srgbClr val="FFFFFF"/>
                </a:solidFill>
                <a:latin typeface="Canva Sans 2 Medium"/>
                <a:ea typeface="Canva Sans 2 Medium"/>
                <a:cs typeface="Canva Sans 2 Medium"/>
                <a:sym typeface="Canva Sans 2 Medium"/>
              </a:rPr>
              <a:t>Manage</a:t>
            </a:r>
            <a:r>
              <a:rPr lang="en-US" sz="2778">
                <a:solidFill>
                  <a:srgbClr val="FFFFFF"/>
                </a:solidFill>
                <a:latin typeface="Canva Sans 2"/>
                <a:ea typeface="Canva Sans 2"/>
                <a:cs typeface="Canva Sans 2"/>
                <a:sym typeface="Canva Sans 2"/>
              </a:rPr>
              <a:t> Category </a:t>
            </a:r>
          </a:p>
          <a:p>
            <a:pPr marL="599864" lvl="1" indent="-299932" algn="just">
              <a:lnSpc>
                <a:spcPts val="4667"/>
              </a:lnSpc>
              <a:buFont typeface="Arial"/>
              <a:buChar char="•"/>
            </a:pPr>
            <a:r>
              <a:rPr lang="en-US" sz="2778">
                <a:solidFill>
                  <a:srgbClr val="FFFFFF"/>
                </a:solidFill>
                <a:latin typeface="Canva Sans 2"/>
                <a:ea typeface="Canva Sans 2"/>
                <a:cs typeface="Canva Sans 2"/>
                <a:sym typeface="Canva Sans 2"/>
              </a:rPr>
              <a:t>Manage Exercise</a:t>
            </a:r>
          </a:p>
          <a:p>
            <a:pPr marL="599864" lvl="1" indent="-299932" algn="just">
              <a:lnSpc>
                <a:spcPts val="4667"/>
              </a:lnSpc>
              <a:buFont typeface="Arial"/>
              <a:buChar char="•"/>
            </a:pPr>
            <a:r>
              <a:rPr lang="en-US" sz="2778">
                <a:solidFill>
                  <a:srgbClr val="FFFFFF"/>
                </a:solidFill>
                <a:latin typeface="Canva Sans 2"/>
                <a:ea typeface="Canva Sans 2"/>
                <a:cs typeface="Canva Sans 2"/>
                <a:sym typeface="Canva Sans 2"/>
              </a:rPr>
              <a:t>View User</a:t>
            </a:r>
          </a:p>
          <a:p>
            <a:pPr marL="599864" lvl="1" indent="-299932" algn="just">
              <a:lnSpc>
                <a:spcPts val="4667"/>
              </a:lnSpc>
              <a:buFont typeface="Arial"/>
              <a:buChar char="•"/>
            </a:pPr>
            <a:r>
              <a:rPr lang="en-US" sz="2778">
                <a:solidFill>
                  <a:srgbClr val="FFFFFF"/>
                </a:solidFill>
                <a:latin typeface="Canva Sans 2"/>
                <a:ea typeface="Canva Sans 2"/>
                <a:cs typeface="Canva Sans 2"/>
                <a:sym typeface="Canva Sans 2"/>
              </a:rPr>
              <a:t>View Request</a:t>
            </a:r>
          </a:p>
          <a:p>
            <a:pPr marL="599864" lvl="1" indent="-299932" algn="just">
              <a:lnSpc>
                <a:spcPts val="4667"/>
              </a:lnSpc>
              <a:buFont typeface="Arial"/>
              <a:buChar char="•"/>
            </a:pPr>
            <a:r>
              <a:rPr lang="en-US" sz="2778">
                <a:solidFill>
                  <a:srgbClr val="FFFFFF"/>
                </a:solidFill>
                <a:latin typeface="Canva Sans 2"/>
                <a:ea typeface="Canva Sans 2"/>
                <a:cs typeface="Canva Sans 2"/>
                <a:sym typeface="Canva Sans 2"/>
              </a:rPr>
              <a:t>View Enquiry </a:t>
            </a:r>
          </a:p>
        </p:txBody>
      </p:sp>
      <p:sp>
        <p:nvSpPr>
          <p:cNvPr id="18" name="TextBox 18"/>
          <p:cNvSpPr txBox="1"/>
          <p:nvPr/>
        </p:nvSpPr>
        <p:spPr>
          <a:xfrm>
            <a:off x="10290624" y="4441165"/>
            <a:ext cx="5505906" cy="3496663"/>
          </a:xfrm>
          <a:prstGeom prst="rect">
            <a:avLst/>
          </a:prstGeom>
        </p:spPr>
        <p:txBody>
          <a:bodyPr lIns="0" tIns="0" rIns="0" bIns="0" rtlCol="0" anchor="t">
            <a:spAutoFit/>
          </a:bodyPr>
          <a:lstStyle/>
          <a:p>
            <a:pPr marL="599864" lvl="1" indent="-299932" algn="just">
              <a:lnSpc>
                <a:spcPts val="4667"/>
              </a:lnSpc>
              <a:buFont typeface="Arial"/>
              <a:buChar char="•"/>
            </a:pPr>
            <a:r>
              <a:rPr lang="en-US" sz="2778" b="1">
                <a:solidFill>
                  <a:srgbClr val="FFFFFF"/>
                </a:solidFill>
                <a:latin typeface="Canva Sans 2 Medium"/>
                <a:ea typeface="Canva Sans 2 Medium"/>
                <a:cs typeface="Canva Sans 2 Medium"/>
                <a:sym typeface="Canva Sans 2 Medium"/>
              </a:rPr>
              <a:t>Register/Login</a:t>
            </a:r>
          </a:p>
          <a:p>
            <a:pPr marL="599864" lvl="1" indent="-299932" algn="just">
              <a:lnSpc>
                <a:spcPts val="4667"/>
              </a:lnSpc>
              <a:buFont typeface="Arial"/>
              <a:buChar char="•"/>
            </a:pPr>
            <a:r>
              <a:rPr lang="en-US" sz="2778" b="1">
                <a:solidFill>
                  <a:srgbClr val="FFFFFF"/>
                </a:solidFill>
                <a:latin typeface="Canva Sans 2 Medium"/>
                <a:ea typeface="Canva Sans 2 Medium"/>
                <a:cs typeface="Canva Sans 2 Medium"/>
                <a:sym typeface="Canva Sans 2 Medium"/>
              </a:rPr>
              <a:t>View Category</a:t>
            </a:r>
          </a:p>
          <a:p>
            <a:pPr marL="599864" lvl="1" indent="-299932" algn="just">
              <a:lnSpc>
                <a:spcPts val="4667"/>
              </a:lnSpc>
              <a:buFont typeface="Arial"/>
              <a:buChar char="•"/>
            </a:pPr>
            <a:r>
              <a:rPr lang="en-US" sz="2778" b="1">
                <a:solidFill>
                  <a:srgbClr val="FFFFFF"/>
                </a:solidFill>
                <a:latin typeface="Canva Sans 2 Medium"/>
                <a:ea typeface="Canva Sans 2 Medium"/>
                <a:cs typeface="Canva Sans 2 Medium"/>
                <a:sym typeface="Canva Sans 2 Medium"/>
              </a:rPr>
              <a:t>View Exercise</a:t>
            </a:r>
          </a:p>
          <a:p>
            <a:pPr marL="599864" lvl="1" indent="-299932" algn="just">
              <a:lnSpc>
                <a:spcPts val="4667"/>
              </a:lnSpc>
              <a:buFont typeface="Arial"/>
              <a:buChar char="•"/>
            </a:pPr>
            <a:r>
              <a:rPr lang="en-US" sz="2778" b="1">
                <a:solidFill>
                  <a:srgbClr val="FFFFFF"/>
                </a:solidFill>
                <a:latin typeface="Canva Sans 2 Medium"/>
                <a:ea typeface="Canva Sans 2 Medium"/>
                <a:cs typeface="Canva Sans 2 Medium"/>
                <a:sym typeface="Canva Sans 2 Medium"/>
              </a:rPr>
              <a:t>View History and diets </a:t>
            </a:r>
          </a:p>
          <a:p>
            <a:pPr marL="599864" lvl="1" indent="-299932" algn="just">
              <a:lnSpc>
                <a:spcPts val="4667"/>
              </a:lnSpc>
              <a:buFont typeface="Arial"/>
              <a:buChar char="•"/>
            </a:pPr>
            <a:r>
              <a:rPr lang="en-US" sz="2778" b="1">
                <a:solidFill>
                  <a:srgbClr val="FFFFFF"/>
                </a:solidFill>
                <a:latin typeface="Canva Sans 2 Medium"/>
                <a:ea typeface="Canva Sans 2 Medium"/>
                <a:cs typeface="Canva Sans 2 Medium"/>
                <a:sym typeface="Canva Sans 2 Medium"/>
              </a:rPr>
              <a:t>view Profile</a:t>
            </a:r>
          </a:p>
          <a:p>
            <a:pPr marL="599864" lvl="1" indent="-299932" algn="just">
              <a:lnSpc>
                <a:spcPts val="4667"/>
              </a:lnSpc>
              <a:buFont typeface="Arial"/>
              <a:buChar char="•"/>
            </a:pPr>
            <a:r>
              <a:rPr lang="en-US" sz="2778" b="1">
                <a:solidFill>
                  <a:srgbClr val="FFFFFF"/>
                </a:solidFill>
                <a:latin typeface="Canva Sans 2 Medium"/>
                <a:ea typeface="Canva Sans 2 Medium"/>
                <a:cs typeface="Canva Sans 2 Medium"/>
                <a:sym typeface="Canva Sans 2 Medium"/>
              </a:rPr>
              <a:t>Add Enquiry</a:t>
            </a:r>
          </a:p>
        </p:txBody>
      </p:sp>
      <p:grpSp>
        <p:nvGrpSpPr>
          <p:cNvPr id="19" name="Group 19"/>
          <p:cNvGrpSpPr/>
          <p:nvPr/>
        </p:nvGrpSpPr>
        <p:grpSpPr>
          <a:xfrm>
            <a:off x="13843702" y="946223"/>
            <a:ext cx="3597127" cy="875779"/>
            <a:chOff x="0" y="0"/>
            <a:chExt cx="1065113" cy="259319"/>
          </a:xfrm>
        </p:grpSpPr>
        <p:sp>
          <p:nvSpPr>
            <p:cNvPr id="20" name="Freeform 20"/>
            <p:cNvSpPr/>
            <p:nvPr/>
          </p:nvSpPr>
          <p:spPr>
            <a:xfrm>
              <a:off x="0" y="0"/>
              <a:ext cx="1065113" cy="259319"/>
            </a:xfrm>
            <a:custGeom>
              <a:avLst/>
              <a:gdLst/>
              <a:ahLst/>
              <a:cxnLst/>
              <a:rect l="l" t="t" r="r" b="b"/>
              <a:pathLst>
                <a:path w="1065113" h="259319">
                  <a:moveTo>
                    <a:pt x="0" y="0"/>
                  </a:moveTo>
                  <a:lnTo>
                    <a:pt x="1065113" y="0"/>
                  </a:lnTo>
                  <a:lnTo>
                    <a:pt x="1065113" y="259319"/>
                  </a:lnTo>
                  <a:lnTo>
                    <a:pt x="0" y="259319"/>
                  </a:lnTo>
                  <a:close/>
                </a:path>
              </a:pathLst>
            </a:custGeom>
            <a:solidFill>
              <a:srgbClr val="000000">
                <a:alpha val="0"/>
              </a:srgbClr>
            </a:solidFill>
            <a:ln w="38100" cap="sq">
              <a:solidFill>
                <a:srgbClr val="5D4940"/>
              </a:solidFill>
              <a:prstDash val="solid"/>
              <a:miter/>
            </a:ln>
          </p:spPr>
        </p:sp>
        <p:sp>
          <p:nvSpPr>
            <p:cNvPr id="21" name="TextBox 21"/>
            <p:cNvSpPr txBox="1"/>
            <p:nvPr/>
          </p:nvSpPr>
          <p:spPr>
            <a:xfrm>
              <a:off x="0" y="-57150"/>
              <a:ext cx="1065113" cy="316469"/>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3964858" y="1122975"/>
            <a:ext cx="3368860" cy="557891"/>
          </a:xfrm>
          <a:prstGeom prst="rect">
            <a:avLst/>
          </a:prstGeom>
        </p:spPr>
        <p:txBody>
          <a:bodyPr lIns="0" tIns="0" rIns="0" bIns="0" rtlCol="0" anchor="t">
            <a:spAutoFit/>
          </a:bodyPr>
          <a:lstStyle/>
          <a:p>
            <a:pPr algn="ctr">
              <a:lnSpc>
                <a:spcPts val="3934"/>
              </a:lnSpc>
            </a:pPr>
            <a:r>
              <a:rPr lang="en-US" sz="3934">
                <a:solidFill>
                  <a:srgbClr val="5D4940"/>
                </a:solidFill>
                <a:latin typeface="Poppins"/>
                <a:ea typeface="Poppins"/>
                <a:cs typeface="Poppins"/>
                <a:sym typeface="Poppins"/>
              </a:rPr>
              <a:t>HomeSpaces</a:t>
            </a:r>
          </a:p>
        </p:txBody>
      </p:sp>
      <p:sp>
        <p:nvSpPr>
          <p:cNvPr id="23" name="TextBox 23"/>
          <p:cNvSpPr txBox="1"/>
          <p:nvPr/>
        </p:nvSpPr>
        <p:spPr>
          <a:xfrm>
            <a:off x="3366041" y="9103952"/>
            <a:ext cx="4873955" cy="394970"/>
          </a:xfrm>
          <a:prstGeom prst="rect">
            <a:avLst/>
          </a:prstGeom>
        </p:spPr>
        <p:txBody>
          <a:bodyPr lIns="0" tIns="0" rIns="0" bIns="0" rtlCol="0" anchor="t">
            <a:spAutoFit/>
          </a:bodyPr>
          <a:lstStyle/>
          <a:p>
            <a:pPr algn="l">
              <a:lnSpc>
                <a:spcPts val="2799"/>
              </a:lnSpc>
            </a:pPr>
            <a:r>
              <a:rPr lang="en-US" sz="2799">
                <a:solidFill>
                  <a:srgbClr val="5D4940"/>
                </a:solidFill>
                <a:latin typeface="Poppins"/>
                <a:ea typeface="Poppins"/>
                <a:cs typeface="Poppins"/>
                <a:sym typeface="Poppins"/>
              </a:rPr>
              <a:t>www.homespace.com</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grpSp>
        <p:nvGrpSpPr>
          <p:cNvPr id="2" name="Group 2"/>
          <p:cNvGrpSpPr/>
          <p:nvPr/>
        </p:nvGrpSpPr>
        <p:grpSpPr>
          <a:xfrm>
            <a:off x="-1492844" y="7975564"/>
            <a:ext cx="3756733" cy="3443647"/>
            <a:chOff x="0" y="0"/>
            <a:chExt cx="6350000" cy="5820791"/>
          </a:xfrm>
        </p:grpSpPr>
        <p:sp>
          <p:nvSpPr>
            <p:cNvPr id="3" name="Freeform 3"/>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solidFill>
            <a:ln w="12700">
              <a:solidFill>
                <a:srgbClr val="000000"/>
              </a:solidFill>
            </a:ln>
          </p:spPr>
        </p:sp>
      </p:grpSp>
      <p:grpSp>
        <p:nvGrpSpPr>
          <p:cNvPr id="4" name="Group 4"/>
          <p:cNvGrpSpPr/>
          <p:nvPr/>
        </p:nvGrpSpPr>
        <p:grpSpPr>
          <a:xfrm rot="-10800000">
            <a:off x="13081169" y="-202166"/>
            <a:ext cx="8201139" cy="7517656"/>
            <a:chOff x="0" y="0"/>
            <a:chExt cx="6350000" cy="5820791"/>
          </a:xfrm>
        </p:grpSpPr>
        <p:sp>
          <p:nvSpPr>
            <p:cNvPr id="5" name="Freeform 5"/>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sp>
        <p:nvSpPr>
          <p:cNvPr id="6" name="TextBox 6"/>
          <p:cNvSpPr txBox="1"/>
          <p:nvPr/>
        </p:nvSpPr>
        <p:spPr>
          <a:xfrm>
            <a:off x="559366" y="420688"/>
            <a:ext cx="15730197" cy="1368424"/>
          </a:xfrm>
          <a:prstGeom prst="rect">
            <a:avLst/>
          </a:prstGeom>
        </p:spPr>
        <p:txBody>
          <a:bodyPr lIns="0" tIns="0" rIns="0" bIns="0" rtlCol="0" anchor="t">
            <a:spAutoFit/>
          </a:bodyPr>
          <a:lstStyle/>
          <a:p>
            <a:pPr algn="l">
              <a:lnSpc>
                <a:spcPts val="9399"/>
              </a:lnSpc>
            </a:pPr>
            <a:r>
              <a:rPr lang="en-US" sz="9999" b="1" spc="-479">
                <a:solidFill>
                  <a:srgbClr val="4F3729"/>
                </a:solidFill>
                <a:latin typeface="Poppins Semi-Bold"/>
                <a:ea typeface="Poppins Semi-Bold"/>
                <a:cs typeface="Poppins Semi-Bold"/>
                <a:sym typeface="Poppins Semi-Bold"/>
              </a:rPr>
              <a:t>Software Requirements </a:t>
            </a:r>
          </a:p>
        </p:txBody>
      </p:sp>
      <p:grpSp>
        <p:nvGrpSpPr>
          <p:cNvPr id="7" name="Group 7"/>
          <p:cNvGrpSpPr/>
          <p:nvPr/>
        </p:nvGrpSpPr>
        <p:grpSpPr>
          <a:xfrm>
            <a:off x="1508939" y="2239465"/>
            <a:ext cx="3739331" cy="3372999"/>
            <a:chOff x="0" y="0"/>
            <a:chExt cx="984844" cy="888362"/>
          </a:xfrm>
        </p:grpSpPr>
        <p:sp>
          <p:nvSpPr>
            <p:cNvPr id="8" name="Freeform 8"/>
            <p:cNvSpPr/>
            <p:nvPr/>
          </p:nvSpPr>
          <p:spPr>
            <a:xfrm>
              <a:off x="0" y="0"/>
              <a:ext cx="984844" cy="888362"/>
            </a:xfrm>
            <a:custGeom>
              <a:avLst/>
              <a:gdLst/>
              <a:ahLst/>
              <a:cxnLst/>
              <a:rect l="l" t="t" r="r" b="b"/>
              <a:pathLst>
                <a:path w="984844" h="888362">
                  <a:moveTo>
                    <a:pt x="0" y="0"/>
                  </a:moveTo>
                  <a:lnTo>
                    <a:pt x="984844" y="0"/>
                  </a:lnTo>
                  <a:lnTo>
                    <a:pt x="984844" y="888362"/>
                  </a:lnTo>
                  <a:lnTo>
                    <a:pt x="0" y="888362"/>
                  </a:lnTo>
                  <a:close/>
                </a:path>
              </a:pathLst>
            </a:custGeom>
            <a:solidFill>
              <a:srgbClr val="5D4940"/>
            </a:solidFill>
          </p:spPr>
        </p:sp>
        <p:sp>
          <p:nvSpPr>
            <p:cNvPr id="9" name="TextBox 9"/>
            <p:cNvSpPr txBox="1"/>
            <p:nvPr/>
          </p:nvSpPr>
          <p:spPr>
            <a:xfrm>
              <a:off x="0" y="-57150"/>
              <a:ext cx="984844" cy="945512"/>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1508939" y="2163265"/>
            <a:ext cx="3739331" cy="1811020"/>
          </a:xfrm>
          <a:prstGeom prst="rect">
            <a:avLst/>
          </a:prstGeom>
        </p:spPr>
        <p:txBody>
          <a:bodyPr lIns="0" tIns="0" rIns="0" bIns="0" rtlCol="0" anchor="t">
            <a:spAutoFit/>
          </a:bodyPr>
          <a:lstStyle/>
          <a:p>
            <a:pPr algn="ctr">
              <a:lnSpc>
                <a:spcPts val="7279"/>
              </a:lnSpc>
            </a:pPr>
            <a:r>
              <a:rPr lang="en-US" sz="5199" b="1">
                <a:solidFill>
                  <a:srgbClr val="FFF7F4"/>
                </a:solidFill>
                <a:latin typeface="Canva Sans 2 Bold"/>
                <a:ea typeface="Canva Sans 2 Bold"/>
                <a:cs typeface="Canva Sans 2 Bold"/>
                <a:sym typeface="Canva Sans 2 Bold"/>
              </a:rPr>
              <a:t>Operating System</a:t>
            </a:r>
          </a:p>
        </p:txBody>
      </p:sp>
      <p:sp>
        <p:nvSpPr>
          <p:cNvPr id="11" name="TextBox 11"/>
          <p:cNvSpPr txBox="1"/>
          <p:nvPr/>
        </p:nvSpPr>
        <p:spPr>
          <a:xfrm>
            <a:off x="1658776" y="4303892"/>
            <a:ext cx="3589494" cy="789305"/>
          </a:xfrm>
          <a:prstGeom prst="rect">
            <a:avLst/>
          </a:prstGeom>
        </p:spPr>
        <p:txBody>
          <a:bodyPr lIns="0" tIns="0" rIns="0" bIns="0" rtlCol="0" anchor="t">
            <a:spAutoFit/>
          </a:bodyPr>
          <a:lstStyle/>
          <a:p>
            <a:pPr marL="0" lvl="0" indent="0" algn="ctr">
              <a:lnSpc>
                <a:spcPts val="3219"/>
              </a:lnSpc>
            </a:pPr>
            <a:r>
              <a:rPr lang="en-US" sz="2299" b="1">
                <a:solidFill>
                  <a:srgbClr val="FFFFFF"/>
                </a:solidFill>
                <a:latin typeface="Canva Sans 2 Medium"/>
                <a:ea typeface="Canva Sans 2 Medium"/>
                <a:cs typeface="Canva Sans 2 Medium"/>
                <a:sym typeface="Canva Sans 2 Medium"/>
              </a:rPr>
              <a:t>Windows OS, Mac OS, Linux</a:t>
            </a:r>
          </a:p>
        </p:txBody>
      </p:sp>
      <p:grpSp>
        <p:nvGrpSpPr>
          <p:cNvPr id="12" name="Group 12"/>
          <p:cNvGrpSpPr/>
          <p:nvPr/>
        </p:nvGrpSpPr>
        <p:grpSpPr>
          <a:xfrm>
            <a:off x="5634707" y="2239465"/>
            <a:ext cx="3739331" cy="3372999"/>
            <a:chOff x="0" y="0"/>
            <a:chExt cx="984844" cy="888362"/>
          </a:xfrm>
        </p:grpSpPr>
        <p:sp>
          <p:nvSpPr>
            <p:cNvPr id="13" name="Freeform 13"/>
            <p:cNvSpPr/>
            <p:nvPr/>
          </p:nvSpPr>
          <p:spPr>
            <a:xfrm>
              <a:off x="0" y="0"/>
              <a:ext cx="984844" cy="888362"/>
            </a:xfrm>
            <a:custGeom>
              <a:avLst/>
              <a:gdLst/>
              <a:ahLst/>
              <a:cxnLst/>
              <a:rect l="l" t="t" r="r" b="b"/>
              <a:pathLst>
                <a:path w="984844" h="888362">
                  <a:moveTo>
                    <a:pt x="0" y="0"/>
                  </a:moveTo>
                  <a:lnTo>
                    <a:pt x="984844" y="0"/>
                  </a:lnTo>
                  <a:lnTo>
                    <a:pt x="984844" y="888362"/>
                  </a:lnTo>
                  <a:lnTo>
                    <a:pt x="0" y="888362"/>
                  </a:lnTo>
                  <a:close/>
                </a:path>
              </a:pathLst>
            </a:custGeom>
            <a:solidFill>
              <a:srgbClr val="5D4940"/>
            </a:solidFill>
          </p:spPr>
        </p:sp>
        <p:sp>
          <p:nvSpPr>
            <p:cNvPr id="14" name="TextBox 14"/>
            <p:cNvSpPr txBox="1"/>
            <p:nvPr/>
          </p:nvSpPr>
          <p:spPr>
            <a:xfrm>
              <a:off x="0" y="-57150"/>
              <a:ext cx="984844" cy="945512"/>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5634707" y="2169022"/>
            <a:ext cx="3739331" cy="887095"/>
          </a:xfrm>
          <a:prstGeom prst="rect">
            <a:avLst/>
          </a:prstGeom>
        </p:spPr>
        <p:txBody>
          <a:bodyPr lIns="0" tIns="0" rIns="0" bIns="0" rtlCol="0" anchor="t">
            <a:spAutoFit/>
          </a:bodyPr>
          <a:lstStyle/>
          <a:p>
            <a:pPr algn="ctr">
              <a:lnSpc>
                <a:spcPts val="7279"/>
              </a:lnSpc>
            </a:pPr>
            <a:r>
              <a:rPr lang="en-US" sz="5199" b="1">
                <a:solidFill>
                  <a:srgbClr val="FFF7F4"/>
                </a:solidFill>
                <a:latin typeface="Canva Sans 2 Bold"/>
                <a:ea typeface="Canva Sans 2 Bold"/>
                <a:cs typeface="Canva Sans 2 Bold"/>
                <a:sym typeface="Canva Sans 2 Bold"/>
              </a:rPr>
              <a:t>Front-end</a:t>
            </a:r>
          </a:p>
        </p:txBody>
      </p:sp>
      <p:sp>
        <p:nvSpPr>
          <p:cNvPr id="16" name="TextBox 16"/>
          <p:cNvSpPr txBox="1"/>
          <p:nvPr/>
        </p:nvSpPr>
        <p:spPr>
          <a:xfrm>
            <a:off x="5784544" y="4303892"/>
            <a:ext cx="3589494" cy="789305"/>
          </a:xfrm>
          <a:prstGeom prst="rect">
            <a:avLst/>
          </a:prstGeom>
        </p:spPr>
        <p:txBody>
          <a:bodyPr lIns="0" tIns="0" rIns="0" bIns="0" rtlCol="0" anchor="t">
            <a:spAutoFit/>
          </a:bodyPr>
          <a:lstStyle/>
          <a:p>
            <a:pPr algn="ctr">
              <a:lnSpc>
                <a:spcPts val="3219"/>
              </a:lnSpc>
            </a:pPr>
            <a:r>
              <a:rPr lang="en-US" sz="2299" b="1">
                <a:solidFill>
                  <a:srgbClr val="FFFFFF"/>
                </a:solidFill>
                <a:latin typeface="Canva Sans 2 Medium"/>
                <a:ea typeface="Canva Sans 2 Medium"/>
                <a:cs typeface="Canva Sans 2 Medium"/>
                <a:sym typeface="Canva Sans 2 Medium"/>
              </a:rPr>
              <a:t>Visual Studio code,</a:t>
            </a:r>
          </a:p>
          <a:p>
            <a:pPr marL="0" lvl="0" indent="0" algn="ctr">
              <a:lnSpc>
                <a:spcPts val="3219"/>
              </a:lnSpc>
            </a:pPr>
            <a:r>
              <a:rPr lang="en-US" sz="2299" b="1">
                <a:solidFill>
                  <a:srgbClr val="FFFFFF"/>
                </a:solidFill>
                <a:latin typeface="Canva Sans 2 Medium"/>
                <a:ea typeface="Canva Sans 2 Medium"/>
                <a:cs typeface="Canva Sans 2 Medium"/>
                <a:sym typeface="Canva Sans 2 Medium"/>
              </a:rPr>
              <a:t>BootStrap</a:t>
            </a:r>
          </a:p>
        </p:txBody>
      </p:sp>
      <p:grpSp>
        <p:nvGrpSpPr>
          <p:cNvPr id="17" name="Group 17"/>
          <p:cNvGrpSpPr/>
          <p:nvPr/>
        </p:nvGrpSpPr>
        <p:grpSpPr>
          <a:xfrm>
            <a:off x="9907437" y="2239465"/>
            <a:ext cx="3739331" cy="3372999"/>
            <a:chOff x="0" y="0"/>
            <a:chExt cx="984844" cy="888362"/>
          </a:xfrm>
        </p:grpSpPr>
        <p:sp>
          <p:nvSpPr>
            <p:cNvPr id="18" name="Freeform 18"/>
            <p:cNvSpPr/>
            <p:nvPr/>
          </p:nvSpPr>
          <p:spPr>
            <a:xfrm>
              <a:off x="0" y="0"/>
              <a:ext cx="984844" cy="888362"/>
            </a:xfrm>
            <a:custGeom>
              <a:avLst/>
              <a:gdLst/>
              <a:ahLst/>
              <a:cxnLst/>
              <a:rect l="l" t="t" r="r" b="b"/>
              <a:pathLst>
                <a:path w="984844" h="888362">
                  <a:moveTo>
                    <a:pt x="0" y="0"/>
                  </a:moveTo>
                  <a:lnTo>
                    <a:pt x="984844" y="0"/>
                  </a:lnTo>
                  <a:lnTo>
                    <a:pt x="984844" y="888362"/>
                  </a:lnTo>
                  <a:lnTo>
                    <a:pt x="0" y="888362"/>
                  </a:lnTo>
                  <a:close/>
                </a:path>
              </a:pathLst>
            </a:custGeom>
            <a:solidFill>
              <a:srgbClr val="5D4940"/>
            </a:solidFill>
          </p:spPr>
        </p:sp>
        <p:sp>
          <p:nvSpPr>
            <p:cNvPr id="19" name="TextBox 19"/>
            <p:cNvSpPr txBox="1"/>
            <p:nvPr/>
          </p:nvSpPr>
          <p:spPr>
            <a:xfrm>
              <a:off x="0" y="-57150"/>
              <a:ext cx="984844" cy="945512"/>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9907437" y="2169022"/>
            <a:ext cx="3739331" cy="1811020"/>
          </a:xfrm>
          <a:prstGeom prst="rect">
            <a:avLst/>
          </a:prstGeom>
        </p:spPr>
        <p:txBody>
          <a:bodyPr lIns="0" tIns="0" rIns="0" bIns="0" rtlCol="0" anchor="t">
            <a:spAutoFit/>
          </a:bodyPr>
          <a:lstStyle/>
          <a:p>
            <a:pPr algn="ctr">
              <a:lnSpc>
                <a:spcPts val="7279"/>
              </a:lnSpc>
            </a:pPr>
            <a:r>
              <a:rPr lang="en-US" sz="5199" b="1">
                <a:solidFill>
                  <a:srgbClr val="FFF7F4"/>
                </a:solidFill>
                <a:latin typeface="Canva Sans 2 Bold"/>
                <a:ea typeface="Canva Sans 2 Bold"/>
                <a:cs typeface="Canva Sans 2 Bold"/>
                <a:sym typeface="Canva Sans 2 Bold"/>
              </a:rPr>
              <a:t>Front-end</a:t>
            </a:r>
          </a:p>
          <a:p>
            <a:pPr algn="ctr">
              <a:lnSpc>
                <a:spcPts val="7279"/>
              </a:lnSpc>
            </a:pPr>
            <a:r>
              <a:rPr lang="en-US" sz="5199" b="1">
                <a:solidFill>
                  <a:srgbClr val="FFF7F4"/>
                </a:solidFill>
                <a:latin typeface="Canva Sans 2 Bold"/>
                <a:ea typeface="Canva Sans 2 Bold"/>
                <a:cs typeface="Canva Sans 2 Bold"/>
                <a:sym typeface="Canva Sans 2 Bold"/>
              </a:rPr>
              <a:t>Framework</a:t>
            </a:r>
          </a:p>
        </p:txBody>
      </p:sp>
      <p:sp>
        <p:nvSpPr>
          <p:cNvPr id="21" name="TextBox 21"/>
          <p:cNvSpPr txBox="1"/>
          <p:nvPr/>
        </p:nvSpPr>
        <p:spPr>
          <a:xfrm>
            <a:off x="10057274" y="4372096"/>
            <a:ext cx="3589494" cy="389255"/>
          </a:xfrm>
          <a:prstGeom prst="rect">
            <a:avLst/>
          </a:prstGeom>
        </p:spPr>
        <p:txBody>
          <a:bodyPr lIns="0" tIns="0" rIns="0" bIns="0" rtlCol="0" anchor="t">
            <a:spAutoFit/>
          </a:bodyPr>
          <a:lstStyle/>
          <a:p>
            <a:pPr marL="0" lvl="0" indent="0" algn="ctr">
              <a:lnSpc>
                <a:spcPts val="3219"/>
              </a:lnSpc>
            </a:pPr>
            <a:r>
              <a:rPr lang="en-US" sz="2299" b="1">
                <a:solidFill>
                  <a:srgbClr val="FFFFFF"/>
                </a:solidFill>
                <a:latin typeface="Canva Sans 2 Medium"/>
                <a:ea typeface="Canva Sans 2 Medium"/>
                <a:cs typeface="Canva Sans 2 Medium"/>
                <a:sym typeface="Canva Sans 2 Medium"/>
              </a:rPr>
              <a:t>React js</a:t>
            </a:r>
          </a:p>
        </p:txBody>
      </p:sp>
      <p:grpSp>
        <p:nvGrpSpPr>
          <p:cNvPr id="22" name="Group 22"/>
          <p:cNvGrpSpPr/>
          <p:nvPr/>
        </p:nvGrpSpPr>
        <p:grpSpPr>
          <a:xfrm>
            <a:off x="3590873" y="5885301"/>
            <a:ext cx="3739331" cy="3372999"/>
            <a:chOff x="0" y="0"/>
            <a:chExt cx="984844" cy="888362"/>
          </a:xfrm>
        </p:grpSpPr>
        <p:sp>
          <p:nvSpPr>
            <p:cNvPr id="23" name="Freeform 23"/>
            <p:cNvSpPr/>
            <p:nvPr/>
          </p:nvSpPr>
          <p:spPr>
            <a:xfrm>
              <a:off x="0" y="0"/>
              <a:ext cx="984844" cy="888362"/>
            </a:xfrm>
            <a:custGeom>
              <a:avLst/>
              <a:gdLst/>
              <a:ahLst/>
              <a:cxnLst/>
              <a:rect l="l" t="t" r="r" b="b"/>
              <a:pathLst>
                <a:path w="984844" h="888362">
                  <a:moveTo>
                    <a:pt x="0" y="0"/>
                  </a:moveTo>
                  <a:lnTo>
                    <a:pt x="984844" y="0"/>
                  </a:lnTo>
                  <a:lnTo>
                    <a:pt x="984844" y="888362"/>
                  </a:lnTo>
                  <a:lnTo>
                    <a:pt x="0" y="888362"/>
                  </a:lnTo>
                  <a:close/>
                </a:path>
              </a:pathLst>
            </a:custGeom>
            <a:solidFill>
              <a:srgbClr val="5D4940"/>
            </a:solidFill>
          </p:spPr>
        </p:sp>
        <p:sp>
          <p:nvSpPr>
            <p:cNvPr id="24" name="TextBox 24"/>
            <p:cNvSpPr txBox="1"/>
            <p:nvPr/>
          </p:nvSpPr>
          <p:spPr>
            <a:xfrm>
              <a:off x="0" y="-57150"/>
              <a:ext cx="984844" cy="945512"/>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3590873" y="5922766"/>
            <a:ext cx="3739331" cy="887095"/>
          </a:xfrm>
          <a:prstGeom prst="rect">
            <a:avLst/>
          </a:prstGeom>
        </p:spPr>
        <p:txBody>
          <a:bodyPr lIns="0" tIns="0" rIns="0" bIns="0" rtlCol="0" anchor="t">
            <a:spAutoFit/>
          </a:bodyPr>
          <a:lstStyle/>
          <a:p>
            <a:pPr algn="ctr">
              <a:lnSpc>
                <a:spcPts val="7279"/>
              </a:lnSpc>
            </a:pPr>
            <a:r>
              <a:rPr lang="en-US" sz="5199" b="1">
                <a:solidFill>
                  <a:srgbClr val="FFF7F4"/>
                </a:solidFill>
                <a:latin typeface="Canva Sans 2 Bold"/>
                <a:ea typeface="Canva Sans 2 Bold"/>
                <a:cs typeface="Canva Sans 2 Bold"/>
                <a:sym typeface="Canva Sans 2 Bold"/>
              </a:rPr>
              <a:t>Back-end</a:t>
            </a:r>
          </a:p>
        </p:txBody>
      </p:sp>
      <p:sp>
        <p:nvSpPr>
          <p:cNvPr id="26" name="TextBox 26"/>
          <p:cNvSpPr txBox="1"/>
          <p:nvPr/>
        </p:nvSpPr>
        <p:spPr>
          <a:xfrm>
            <a:off x="3740710" y="8098754"/>
            <a:ext cx="3589494" cy="389255"/>
          </a:xfrm>
          <a:prstGeom prst="rect">
            <a:avLst/>
          </a:prstGeom>
        </p:spPr>
        <p:txBody>
          <a:bodyPr lIns="0" tIns="0" rIns="0" bIns="0" rtlCol="0" anchor="t">
            <a:spAutoFit/>
          </a:bodyPr>
          <a:lstStyle/>
          <a:p>
            <a:pPr marL="0" lvl="0" indent="0" algn="ctr">
              <a:lnSpc>
                <a:spcPts val="3219"/>
              </a:lnSpc>
            </a:pPr>
            <a:r>
              <a:rPr lang="en-US" sz="2299" b="1">
                <a:solidFill>
                  <a:srgbClr val="FFFFFF"/>
                </a:solidFill>
                <a:latin typeface="Canva Sans 2 Medium"/>
                <a:ea typeface="Canva Sans 2 Medium"/>
                <a:cs typeface="Canva Sans 2 Medium"/>
                <a:sym typeface="Canva Sans 2 Medium"/>
              </a:rPr>
              <a:t>Firebase</a:t>
            </a:r>
          </a:p>
        </p:txBody>
      </p:sp>
      <p:grpSp>
        <p:nvGrpSpPr>
          <p:cNvPr id="27" name="Group 27"/>
          <p:cNvGrpSpPr/>
          <p:nvPr/>
        </p:nvGrpSpPr>
        <p:grpSpPr>
          <a:xfrm>
            <a:off x="7716640" y="5885301"/>
            <a:ext cx="3739331" cy="3372999"/>
            <a:chOff x="0" y="0"/>
            <a:chExt cx="984844" cy="888362"/>
          </a:xfrm>
        </p:grpSpPr>
        <p:sp>
          <p:nvSpPr>
            <p:cNvPr id="28" name="Freeform 28"/>
            <p:cNvSpPr/>
            <p:nvPr/>
          </p:nvSpPr>
          <p:spPr>
            <a:xfrm>
              <a:off x="0" y="0"/>
              <a:ext cx="984844" cy="888362"/>
            </a:xfrm>
            <a:custGeom>
              <a:avLst/>
              <a:gdLst/>
              <a:ahLst/>
              <a:cxnLst/>
              <a:rect l="l" t="t" r="r" b="b"/>
              <a:pathLst>
                <a:path w="984844" h="888362">
                  <a:moveTo>
                    <a:pt x="0" y="0"/>
                  </a:moveTo>
                  <a:lnTo>
                    <a:pt x="984844" y="0"/>
                  </a:lnTo>
                  <a:lnTo>
                    <a:pt x="984844" y="888362"/>
                  </a:lnTo>
                  <a:lnTo>
                    <a:pt x="0" y="888362"/>
                  </a:lnTo>
                  <a:close/>
                </a:path>
              </a:pathLst>
            </a:custGeom>
            <a:solidFill>
              <a:srgbClr val="5D4940"/>
            </a:solidFill>
          </p:spPr>
        </p:sp>
        <p:sp>
          <p:nvSpPr>
            <p:cNvPr id="29" name="TextBox 29"/>
            <p:cNvSpPr txBox="1"/>
            <p:nvPr/>
          </p:nvSpPr>
          <p:spPr>
            <a:xfrm>
              <a:off x="0" y="-57150"/>
              <a:ext cx="984844" cy="945512"/>
            </a:xfrm>
            <a:prstGeom prst="rect">
              <a:avLst/>
            </a:prstGeom>
          </p:spPr>
          <p:txBody>
            <a:bodyPr lIns="50800" tIns="50800" rIns="50800" bIns="50800" rtlCol="0" anchor="ctr"/>
            <a:lstStyle/>
            <a:p>
              <a:pPr algn="ctr">
                <a:lnSpc>
                  <a:spcPts val="2659"/>
                </a:lnSpc>
              </a:pPr>
              <a:endParaRPr/>
            </a:p>
          </p:txBody>
        </p:sp>
      </p:grpSp>
      <p:sp>
        <p:nvSpPr>
          <p:cNvPr id="30" name="TextBox 30"/>
          <p:cNvSpPr txBox="1"/>
          <p:nvPr/>
        </p:nvSpPr>
        <p:spPr>
          <a:xfrm>
            <a:off x="7716640" y="5884666"/>
            <a:ext cx="3739331" cy="887095"/>
          </a:xfrm>
          <a:prstGeom prst="rect">
            <a:avLst/>
          </a:prstGeom>
        </p:spPr>
        <p:txBody>
          <a:bodyPr lIns="0" tIns="0" rIns="0" bIns="0" rtlCol="0" anchor="t">
            <a:spAutoFit/>
          </a:bodyPr>
          <a:lstStyle/>
          <a:p>
            <a:pPr algn="ctr">
              <a:lnSpc>
                <a:spcPts val="7279"/>
              </a:lnSpc>
            </a:pPr>
            <a:r>
              <a:rPr lang="en-US" sz="5199" b="1">
                <a:solidFill>
                  <a:srgbClr val="FFF7F4"/>
                </a:solidFill>
                <a:latin typeface="Canva Sans 2 Bold"/>
                <a:ea typeface="Canva Sans 2 Bold"/>
                <a:cs typeface="Canva Sans 2 Bold"/>
                <a:sym typeface="Canva Sans 2 Bold"/>
              </a:rPr>
              <a:t>Database</a:t>
            </a:r>
          </a:p>
        </p:txBody>
      </p:sp>
      <p:sp>
        <p:nvSpPr>
          <p:cNvPr id="31" name="TextBox 31"/>
          <p:cNvSpPr txBox="1"/>
          <p:nvPr/>
        </p:nvSpPr>
        <p:spPr>
          <a:xfrm>
            <a:off x="7866477" y="8098754"/>
            <a:ext cx="3589494" cy="389255"/>
          </a:xfrm>
          <a:prstGeom prst="rect">
            <a:avLst/>
          </a:prstGeom>
        </p:spPr>
        <p:txBody>
          <a:bodyPr lIns="0" tIns="0" rIns="0" bIns="0" rtlCol="0" anchor="t">
            <a:spAutoFit/>
          </a:bodyPr>
          <a:lstStyle/>
          <a:p>
            <a:pPr marL="0" lvl="0" indent="0" algn="ctr">
              <a:lnSpc>
                <a:spcPts val="3219"/>
              </a:lnSpc>
            </a:pPr>
            <a:r>
              <a:rPr lang="en-US" sz="2299" b="1">
                <a:solidFill>
                  <a:srgbClr val="FFFFFF"/>
                </a:solidFill>
                <a:latin typeface="Canva Sans 2 Medium"/>
                <a:ea typeface="Canva Sans 2 Medium"/>
                <a:cs typeface="Canva Sans 2 Medium"/>
                <a:sym typeface="Canva Sans 2 Medium"/>
              </a:rPr>
              <a:t>Firebase Cloud</a:t>
            </a:r>
          </a:p>
        </p:txBody>
      </p:sp>
      <p:grpSp>
        <p:nvGrpSpPr>
          <p:cNvPr id="32" name="Group 32"/>
          <p:cNvGrpSpPr/>
          <p:nvPr/>
        </p:nvGrpSpPr>
        <p:grpSpPr>
          <a:xfrm>
            <a:off x="11989371" y="5885301"/>
            <a:ext cx="3739331" cy="3372999"/>
            <a:chOff x="0" y="0"/>
            <a:chExt cx="984844" cy="888362"/>
          </a:xfrm>
        </p:grpSpPr>
        <p:sp>
          <p:nvSpPr>
            <p:cNvPr id="33" name="Freeform 33"/>
            <p:cNvSpPr/>
            <p:nvPr/>
          </p:nvSpPr>
          <p:spPr>
            <a:xfrm>
              <a:off x="0" y="0"/>
              <a:ext cx="984844" cy="888362"/>
            </a:xfrm>
            <a:custGeom>
              <a:avLst/>
              <a:gdLst/>
              <a:ahLst/>
              <a:cxnLst/>
              <a:rect l="l" t="t" r="r" b="b"/>
              <a:pathLst>
                <a:path w="984844" h="888362">
                  <a:moveTo>
                    <a:pt x="0" y="0"/>
                  </a:moveTo>
                  <a:lnTo>
                    <a:pt x="984844" y="0"/>
                  </a:lnTo>
                  <a:lnTo>
                    <a:pt x="984844" y="888362"/>
                  </a:lnTo>
                  <a:lnTo>
                    <a:pt x="0" y="888362"/>
                  </a:lnTo>
                  <a:close/>
                </a:path>
              </a:pathLst>
            </a:custGeom>
            <a:solidFill>
              <a:srgbClr val="5D4940"/>
            </a:solidFill>
          </p:spPr>
        </p:sp>
        <p:sp>
          <p:nvSpPr>
            <p:cNvPr id="34" name="TextBox 34"/>
            <p:cNvSpPr txBox="1"/>
            <p:nvPr/>
          </p:nvSpPr>
          <p:spPr>
            <a:xfrm>
              <a:off x="0" y="-57150"/>
              <a:ext cx="984844" cy="945512"/>
            </a:xfrm>
            <a:prstGeom prst="rect">
              <a:avLst/>
            </a:prstGeom>
          </p:spPr>
          <p:txBody>
            <a:bodyPr lIns="50800" tIns="50800" rIns="50800" bIns="50800" rtlCol="0" anchor="ctr"/>
            <a:lstStyle/>
            <a:p>
              <a:pPr algn="ctr">
                <a:lnSpc>
                  <a:spcPts val="2659"/>
                </a:lnSpc>
              </a:pPr>
              <a:endParaRPr/>
            </a:p>
          </p:txBody>
        </p:sp>
      </p:grpSp>
      <p:sp>
        <p:nvSpPr>
          <p:cNvPr id="35" name="TextBox 35"/>
          <p:cNvSpPr txBox="1"/>
          <p:nvPr/>
        </p:nvSpPr>
        <p:spPr>
          <a:xfrm>
            <a:off x="11989371" y="5818626"/>
            <a:ext cx="3739331" cy="1811020"/>
          </a:xfrm>
          <a:prstGeom prst="rect">
            <a:avLst/>
          </a:prstGeom>
        </p:spPr>
        <p:txBody>
          <a:bodyPr lIns="0" tIns="0" rIns="0" bIns="0" rtlCol="0" anchor="t">
            <a:spAutoFit/>
          </a:bodyPr>
          <a:lstStyle/>
          <a:p>
            <a:pPr algn="ctr">
              <a:lnSpc>
                <a:spcPts val="7279"/>
              </a:lnSpc>
            </a:pPr>
            <a:r>
              <a:rPr lang="en-US" sz="5199" b="1">
                <a:solidFill>
                  <a:srgbClr val="FFF7F4"/>
                </a:solidFill>
                <a:latin typeface="Canva Sans 2 Bold"/>
                <a:ea typeface="Canva Sans 2 Bold"/>
                <a:cs typeface="Canva Sans 2 Bold"/>
                <a:sym typeface="Canva Sans 2 Bold"/>
              </a:rPr>
              <a:t>Operating System</a:t>
            </a:r>
          </a:p>
        </p:txBody>
      </p:sp>
      <p:sp>
        <p:nvSpPr>
          <p:cNvPr id="36" name="TextBox 36"/>
          <p:cNvSpPr txBox="1"/>
          <p:nvPr/>
        </p:nvSpPr>
        <p:spPr>
          <a:xfrm>
            <a:off x="12064289" y="8098754"/>
            <a:ext cx="3589494" cy="789305"/>
          </a:xfrm>
          <a:prstGeom prst="rect">
            <a:avLst/>
          </a:prstGeom>
        </p:spPr>
        <p:txBody>
          <a:bodyPr lIns="0" tIns="0" rIns="0" bIns="0" rtlCol="0" anchor="t">
            <a:spAutoFit/>
          </a:bodyPr>
          <a:lstStyle/>
          <a:p>
            <a:pPr marL="0" lvl="0" indent="0" algn="ctr">
              <a:lnSpc>
                <a:spcPts val="3219"/>
              </a:lnSpc>
            </a:pPr>
            <a:r>
              <a:rPr lang="en-US" sz="2299" b="1">
                <a:solidFill>
                  <a:srgbClr val="FFFFFF"/>
                </a:solidFill>
                <a:latin typeface="Canva Sans 2 Medium"/>
                <a:ea typeface="Canva Sans 2 Medium"/>
                <a:cs typeface="Canva Sans 2 Medium"/>
                <a:sym typeface="Canva Sans 2 Medium"/>
              </a:rPr>
              <a:t>Google Chrome, Mozilla Firefox, Internet Exploral</a:t>
            </a:r>
          </a:p>
        </p:txBody>
      </p:sp>
      <p:sp>
        <p:nvSpPr>
          <p:cNvPr id="37" name="TextBox 37"/>
          <p:cNvSpPr txBox="1"/>
          <p:nvPr/>
        </p:nvSpPr>
        <p:spPr>
          <a:xfrm>
            <a:off x="3590873" y="9514191"/>
            <a:ext cx="4873955" cy="394970"/>
          </a:xfrm>
          <a:prstGeom prst="rect">
            <a:avLst/>
          </a:prstGeom>
        </p:spPr>
        <p:txBody>
          <a:bodyPr lIns="0" tIns="0" rIns="0" bIns="0" rtlCol="0" anchor="t">
            <a:spAutoFit/>
          </a:bodyPr>
          <a:lstStyle/>
          <a:p>
            <a:pPr algn="l">
              <a:lnSpc>
                <a:spcPts val="2799"/>
              </a:lnSpc>
            </a:pPr>
            <a:r>
              <a:rPr lang="en-US" sz="2799">
                <a:solidFill>
                  <a:srgbClr val="5D4940"/>
                </a:solidFill>
                <a:latin typeface="Poppins"/>
                <a:ea typeface="Poppins"/>
                <a:cs typeface="Poppins"/>
                <a:sym typeface="Poppins"/>
              </a:rPr>
              <a:t>www.homeSpaces.com</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grpSp>
        <p:nvGrpSpPr>
          <p:cNvPr id="2" name="Group 2"/>
          <p:cNvGrpSpPr/>
          <p:nvPr/>
        </p:nvGrpSpPr>
        <p:grpSpPr>
          <a:xfrm>
            <a:off x="15882567" y="-1887222"/>
            <a:ext cx="3756733" cy="3443647"/>
            <a:chOff x="0" y="0"/>
            <a:chExt cx="6350000" cy="5820791"/>
          </a:xfrm>
        </p:grpSpPr>
        <p:sp>
          <p:nvSpPr>
            <p:cNvPr id="3" name="Freeform 3"/>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grpSp>
        <p:nvGrpSpPr>
          <p:cNvPr id="4" name="Group 4"/>
          <p:cNvGrpSpPr/>
          <p:nvPr/>
        </p:nvGrpSpPr>
        <p:grpSpPr>
          <a:xfrm>
            <a:off x="-127435" y="4776930"/>
            <a:ext cx="18551676" cy="5510070"/>
            <a:chOff x="0" y="0"/>
            <a:chExt cx="4886038" cy="1451212"/>
          </a:xfrm>
        </p:grpSpPr>
        <p:sp>
          <p:nvSpPr>
            <p:cNvPr id="5" name="Freeform 5"/>
            <p:cNvSpPr/>
            <p:nvPr/>
          </p:nvSpPr>
          <p:spPr>
            <a:xfrm>
              <a:off x="0" y="0"/>
              <a:ext cx="4886038" cy="1451212"/>
            </a:xfrm>
            <a:custGeom>
              <a:avLst/>
              <a:gdLst/>
              <a:ahLst/>
              <a:cxnLst/>
              <a:rect l="l" t="t" r="r" b="b"/>
              <a:pathLst>
                <a:path w="4886038" h="1451212">
                  <a:moveTo>
                    <a:pt x="0" y="0"/>
                  </a:moveTo>
                  <a:lnTo>
                    <a:pt x="4886038" y="0"/>
                  </a:lnTo>
                  <a:lnTo>
                    <a:pt x="4886038" y="1451212"/>
                  </a:lnTo>
                  <a:lnTo>
                    <a:pt x="0" y="1451212"/>
                  </a:lnTo>
                  <a:close/>
                </a:path>
              </a:pathLst>
            </a:custGeom>
            <a:solidFill>
              <a:srgbClr val="5D4940"/>
            </a:solidFill>
          </p:spPr>
        </p:sp>
        <p:sp>
          <p:nvSpPr>
            <p:cNvPr id="6" name="TextBox 6"/>
            <p:cNvSpPr txBox="1"/>
            <p:nvPr/>
          </p:nvSpPr>
          <p:spPr>
            <a:xfrm>
              <a:off x="0" y="-57150"/>
              <a:ext cx="4886038" cy="1508362"/>
            </a:xfrm>
            <a:prstGeom prst="rect">
              <a:avLst/>
            </a:prstGeom>
          </p:spPr>
          <p:txBody>
            <a:bodyPr lIns="50800" tIns="50800" rIns="50800" bIns="50800" rtlCol="0" anchor="ctr"/>
            <a:lstStyle/>
            <a:p>
              <a:pPr algn="ctr">
                <a:lnSpc>
                  <a:spcPts val="2659"/>
                </a:lnSpc>
              </a:pPr>
              <a:endParaRPr/>
            </a:p>
          </p:txBody>
        </p:sp>
      </p:grpSp>
      <p:sp>
        <p:nvSpPr>
          <p:cNvPr id="7" name="AutoShape 7"/>
          <p:cNvSpPr/>
          <p:nvPr/>
        </p:nvSpPr>
        <p:spPr>
          <a:xfrm flipV="1">
            <a:off x="12338676" y="9065578"/>
            <a:ext cx="9625364" cy="0"/>
          </a:xfrm>
          <a:prstGeom prst="line">
            <a:avLst/>
          </a:prstGeom>
          <a:ln w="38100" cap="flat">
            <a:solidFill>
              <a:srgbClr val="FFF7F4"/>
            </a:solidFill>
            <a:prstDash val="solid"/>
            <a:headEnd type="none" w="sm" len="sm"/>
            <a:tailEnd type="none" w="sm" len="sm"/>
          </a:ln>
        </p:spPr>
      </p:sp>
      <p:sp>
        <p:nvSpPr>
          <p:cNvPr id="8" name="AutoShape 8"/>
          <p:cNvSpPr/>
          <p:nvPr/>
        </p:nvSpPr>
        <p:spPr>
          <a:xfrm flipV="1">
            <a:off x="-3388437" y="9065578"/>
            <a:ext cx="9625364" cy="0"/>
          </a:xfrm>
          <a:prstGeom prst="line">
            <a:avLst/>
          </a:prstGeom>
          <a:ln w="38100" cap="flat">
            <a:solidFill>
              <a:srgbClr val="FFF7F4"/>
            </a:solidFill>
            <a:prstDash val="solid"/>
            <a:headEnd type="none" w="sm" len="sm"/>
            <a:tailEnd type="none" w="sm" len="sm"/>
          </a:ln>
        </p:spPr>
      </p:sp>
      <p:grpSp>
        <p:nvGrpSpPr>
          <p:cNvPr id="9" name="Group 9"/>
          <p:cNvGrpSpPr/>
          <p:nvPr/>
        </p:nvGrpSpPr>
        <p:grpSpPr>
          <a:xfrm>
            <a:off x="855829" y="3348976"/>
            <a:ext cx="10762195" cy="3885587"/>
            <a:chOff x="0" y="0"/>
            <a:chExt cx="2296834" cy="829250"/>
          </a:xfrm>
        </p:grpSpPr>
        <p:sp>
          <p:nvSpPr>
            <p:cNvPr id="10" name="Freeform 10"/>
            <p:cNvSpPr/>
            <p:nvPr/>
          </p:nvSpPr>
          <p:spPr>
            <a:xfrm>
              <a:off x="0" y="0"/>
              <a:ext cx="2296834" cy="829250"/>
            </a:xfrm>
            <a:custGeom>
              <a:avLst/>
              <a:gdLst/>
              <a:ahLst/>
              <a:cxnLst/>
              <a:rect l="l" t="t" r="r" b="b"/>
              <a:pathLst>
                <a:path w="2296834" h="829250">
                  <a:moveTo>
                    <a:pt x="0" y="0"/>
                  </a:moveTo>
                  <a:lnTo>
                    <a:pt x="2296834" y="0"/>
                  </a:lnTo>
                  <a:lnTo>
                    <a:pt x="2296834" y="829250"/>
                  </a:lnTo>
                  <a:lnTo>
                    <a:pt x="0" y="829250"/>
                  </a:lnTo>
                  <a:close/>
                </a:path>
              </a:pathLst>
            </a:custGeom>
            <a:solidFill>
              <a:srgbClr val="FFFFFF"/>
            </a:solidFill>
          </p:spPr>
        </p:sp>
        <p:sp>
          <p:nvSpPr>
            <p:cNvPr id="11" name="TextBox 11"/>
            <p:cNvSpPr txBox="1"/>
            <p:nvPr/>
          </p:nvSpPr>
          <p:spPr>
            <a:xfrm>
              <a:off x="0" y="-57150"/>
              <a:ext cx="2296834" cy="886400"/>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464954" y="380360"/>
            <a:ext cx="15807366" cy="1368424"/>
          </a:xfrm>
          <a:prstGeom prst="rect">
            <a:avLst/>
          </a:prstGeom>
        </p:spPr>
        <p:txBody>
          <a:bodyPr lIns="0" tIns="0" rIns="0" bIns="0" rtlCol="0" anchor="t">
            <a:spAutoFit/>
          </a:bodyPr>
          <a:lstStyle/>
          <a:p>
            <a:pPr algn="ctr">
              <a:lnSpc>
                <a:spcPts val="9399"/>
              </a:lnSpc>
            </a:pPr>
            <a:r>
              <a:rPr lang="en-US" sz="9999" b="1" spc="-479">
                <a:solidFill>
                  <a:srgbClr val="4F3729"/>
                </a:solidFill>
                <a:latin typeface="Poppins Semi-Bold"/>
                <a:ea typeface="Poppins Semi-Bold"/>
                <a:cs typeface="Poppins Semi-Bold"/>
                <a:sym typeface="Poppins Semi-Bold"/>
              </a:rPr>
              <a:t>Hardware Requirement</a:t>
            </a:r>
          </a:p>
        </p:txBody>
      </p:sp>
      <p:sp>
        <p:nvSpPr>
          <p:cNvPr id="13" name="TextBox 13"/>
          <p:cNvSpPr txBox="1"/>
          <p:nvPr/>
        </p:nvSpPr>
        <p:spPr>
          <a:xfrm>
            <a:off x="1376070" y="3883496"/>
            <a:ext cx="9721714" cy="2759398"/>
          </a:xfrm>
          <a:prstGeom prst="rect">
            <a:avLst/>
          </a:prstGeom>
        </p:spPr>
        <p:txBody>
          <a:bodyPr lIns="0" tIns="0" rIns="0" bIns="0" rtlCol="0" anchor="t">
            <a:spAutoFit/>
          </a:bodyPr>
          <a:lstStyle/>
          <a:p>
            <a:pPr algn="l">
              <a:lnSpc>
                <a:spcPts val="5471"/>
              </a:lnSpc>
            </a:pPr>
            <a:r>
              <a:rPr lang="en-US" sz="4052" b="1" spc="243">
                <a:solidFill>
                  <a:srgbClr val="4F3729"/>
                </a:solidFill>
                <a:latin typeface="Canva Sans 2 Medium"/>
                <a:ea typeface="Canva Sans 2 Medium"/>
                <a:cs typeface="Canva Sans 2 Medium"/>
                <a:sym typeface="Canva Sans 2 Medium"/>
              </a:rPr>
              <a:t>Processor   : intel core i3 or Above </a:t>
            </a:r>
          </a:p>
          <a:p>
            <a:pPr algn="l">
              <a:lnSpc>
                <a:spcPts val="5471"/>
              </a:lnSpc>
            </a:pPr>
            <a:r>
              <a:rPr lang="en-US" sz="4052" b="1" spc="243">
                <a:solidFill>
                  <a:srgbClr val="4F3729"/>
                </a:solidFill>
                <a:latin typeface="Canva Sans 2 Medium"/>
                <a:ea typeface="Canva Sans 2 Medium"/>
                <a:cs typeface="Canva Sans 2 Medium"/>
                <a:sym typeface="Canva Sans 2 Medium"/>
              </a:rPr>
              <a:t>RAM             : 2GB or More</a:t>
            </a:r>
          </a:p>
          <a:p>
            <a:pPr algn="l">
              <a:lnSpc>
                <a:spcPts val="5471"/>
              </a:lnSpc>
            </a:pPr>
            <a:r>
              <a:rPr lang="en-US" sz="4052" b="1" spc="243">
                <a:solidFill>
                  <a:srgbClr val="4F3729"/>
                </a:solidFill>
                <a:latin typeface="Canva Sans 2 Medium"/>
                <a:ea typeface="Canva Sans 2 Medium"/>
                <a:cs typeface="Canva Sans 2 Medium"/>
                <a:sym typeface="Canva Sans 2 Medium"/>
              </a:rPr>
              <a:t>SSD              : 254GB or More</a:t>
            </a:r>
          </a:p>
          <a:p>
            <a:pPr algn="l">
              <a:lnSpc>
                <a:spcPts val="5471"/>
              </a:lnSpc>
            </a:pPr>
            <a:r>
              <a:rPr lang="en-US" sz="4052" b="1" spc="243">
                <a:solidFill>
                  <a:srgbClr val="4F3729"/>
                </a:solidFill>
                <a:latin typeface="Canva Sans 2 Medium"/>
                <a:ea typeface="Canva Sans 2 Medium"/>
                <a:cs typeface="Canva Sans 2 Medium"/>
                <a:sym typeface="Canva Sans 2 Medium"/>
              </a:rPr>
              <a:t>HDD             : 512GB or More</a:t>
            </a:r>
          </a:p>
        </p:txBody>
      </p:sp>
      <p:sp>
        <p:nvSpPr>
          <p:cNvPr id="14" name="TextBox 14"/>
          <p:cNvSpPr txBox="1"/>
          <p:nvPr/>
        </p:nvSpPr>
        <p:spPr>
          <a:xfrm>
            <a:off x="7327074" y="8863330"/>
            <a:ext cx="4873955" cy="394970"/>
          </a:xfrm>
          <a:prstGeom prst="rect">
            <a:avLst/>
          </a:prstGeom>
        </p:spPr>
        <p:txBody>
          <a:bodyPr lIns="0" tIns="0" rIns="0" bIns="0" rtlCol="0" anchor="t">
            <a:spAutoFit/>
          </a:bodyPr>
          <a:lstStyle/>
          <a:p>
            <a:pPr algn="l">
              <a:lnSpc>
                <a:spcPts val="2799"/>
              </a:lnSpc>
            </a:pPr>
            <a:r>
              <a:rPr lang="en-US" sz="2799">
                <a:solidFill>
                  <a:srgbClr val="FFF7F4"/>
                </a:solidFill>
                <a:latin typeface="Poppins"/>
                <a:ea typeface="Poppins"/>
                <a:cs typeface="Poppins"/>
                <a:sym typeface="Poppins"/>
              </a:rPr>
              <a:t>www.homespace.com</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grpSp>
        <p:nvGrpSpPr>
          <p:cNvPr id="2" name="Group 2"/>
          <p:cNvGrpSpPr/>
          <p:nvPr/>
        </p:nvGrpSpPr>
        <p:grpSpPr>
          <a:xfrm>
            <a:off x="-1572495" y="8233572"/>
            <a:ext cx="3144990" cy="2882886"/>
            <a:chOff x="0" y="0"/>
            <a:chExt cx="6350000" cy="5820791"/>
          </a:xfrm>
        </p:grpSpPr>
        <p:sp>
          <p:nvSpPr>
            <p:cNvPr id="3" name="Freeform 3"/>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solidFill>
            <a:ln w="12700">
              <a:solidFill>
                <a:srgbClr val="000000"/>
              </a:solidFill>
            </a:ln>
          </p:spPr>
        </p:sp>
      </p:grpSp>
      <p:grpSp>
        <p:nvGrpSpPr>
          <p:cNvPr id="4" name="Group 4"/>
          <p:cNvGrpSpPr/>
          <p:nvPr/>
        </p:nvGrpSpPr>
        <p:grpSpPr>
          <a:xfrm>
            <a:off x="3471106" y="8671095"/>
            <a:ext cx="3597127" cy="875779"/>
            <a:chOff x="0" y="0"/>
            <a:chExt cx="1065113" cy="259319"/>
          </a:xfrm>
        </p:grpSpPr>
        <p:sp>
          <p:nvSpPr>
            <p:cNvPr id="5" name="Freeform 5"/>
            <p:cNvSpPr/>
            <p:nvPr/>
          </p:nvSpPr>
          <p:spPr>
            <a:xfrm>
              <a:off x="0" y="0"/>
              <a:ext cx="1065113" cy="259319"/>
            </a:xfrm>
            <a:custGeom>
              <a:avLst/>
              <a:gdLst/>
              <a:ahLst/>
              <a:cxnLst/>
              <a:rect l="l" t="t" r="r" b="b"/>
              <a:pathLst>
                <a:path w="1065113" h="259319">
                  <a:moveTo>
                    <a:pt x="0" y="0"/>
                  </a:moveTo>
                  <a:lnTo>
                    <a:pt x="1065113" y="0"/>
                  </a:lnTo>
                  <a:lnTo>
                    <a:pt x="1065113" y="259319"/>
                  </a:lnTo>
                  <a:lnTo>
                    <a:pt x="0" y="259319"/>
                  </a:lnTo>
                  <a:close/>
                </a:path>
              </a:pathLst>
            </a:custGeom>
            <a:solidFill>
              <a:srgbClr val="000000">
                <a:alpha val="0"/>
              </a:srgbClr>
            </a:solidFill>
            <a:ln w="38100" cap="sq">
              <a:solidFill>
                <a:srgbClr val="5D4940"/>
              </a:solidFill>
              <a:prstDash val="solid"/>
              <a:miter/>
            </a:ln>
          </p:spPr>
        </p:sp>
        <p:sp>
          <p:nvSpPr>
            <p:cNvPr id="6" name="TextBox 6"/>
            <p:cNvSpPr txBox="1"/>
            <p:nvPr/>
          </p:nvSpPr>
          <p:spPr>
            <a:xfrm>
              <a:off x="0" y="-57150"/>
              <a:ext cx="1065113" cy="316469"/>
            </a:xfrm>
            <a:prstGeom prst="rect">
              <a:avLst/>
            </a:prstGeom>
          </p:spPr>
          <p:txBody>
            <a:bodyPr lIns="50800" tIns="50800" rIns="50800" bIns="50800" rtlCol="0" anchor="ctr"/>
            <a:lstStyle/>
            <a:p>
              <a:pPr algn="ctr">
                <a:lnSpc>
                  <a:spcPts val="2659"/>
                </a:lnSpc>
              </a:pPr>
              <a:endParaRPr/>
            </a:p>
          </p:txBody>
        </p:sp>
      </p:grpSp>
      <p:grpSp>
        <p:nvGrpSpPr>
          <p:cNvPr id="7" name="Group 7"/>
          <p:cNvGrpSpPr>
            <a:grpSpLocks noChangeAspect="1"/>
          </p:cNvGrpSpPr>
          <p:nvPr/>
        </p:nvGrpSpPr>
        <p:grpSpPr>
          <a:xfrm>
            <a:off x="10675535" y="1028700"/>
            <a:ext cx="6158782" cy="12186208"/>
            <a:chOff x="0" y="0"/>
            <a:chExt cx="2620010" cy="5184140"/>
          </a:xfrm>
        </p:grpSpPr>
        <p:sp>
          <p:nvSpPr>
            <p:cNvPr id="8" name="Freeform 8"/>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5D4940"/>
            </a:solidFill>
          </p:spPr>
        </p:sp>
        <p:sp>
          <p:nvSpPr>
            <p:cNvPr id="9" name="Freeform 9"/>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112527" r="-112527"/>
              </a:stretch>
            </a:blipFill>
          </p:spPr>
        </p:sp>
        <p:sp>
          <p:nvSpPr>
            <p:cNvPr id="10" name="Freeform 10"/>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94765F"/>
            </a:solidFill>
          </p:spPr>
        </p:sp>
        <p:sp>
          <p:nvSpPr>
            <p:cNvPr id="11" name="Freeform 11"/>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94765F"/>
            </a:solidFill>
          </p:spPr>
        </p:sp>
        <p:sp>
          <p:nvSpPr>
            <p:cNvPr id="12" name="Freeform 12"/>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94765F"/>
            </a:solidFill>
          </p:spPr>
        </p:sp>
        <p:sp>
          <p:nvSpPr>
            <p:cNvPr id="13" name="Freeform 13"/>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94765F"/>
            </a:solidFill>
          </p:spPr>
        </p:sp>
        <p:sp>
          <p:nvSpPr>
            <p:cNvPr id="14" name="Freeform 14"/>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94765F"/>
            </a:solidFill>
          </p:spPr>
        </p:sp>
        <p:sp>
          <p:nvSpPr>
            <p:cNvPr id="15" name="Freeform 15"/>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94765F"/>
            </a:solidFill>
          </p:spPr>
        </p:sp>
        <p:sp>
          <p:nvSpPr>
            <p:cNvPr id="16" name="Freeform 16"/>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94765F"/>
            </a:solidFill>
          </p:spPr>
        </p:sp>
      </p:grpSp>
      <p:grpSp>
        <p:nvGrpSpPr>
          <p:cNvPr id="17" name="Group 17"/>
          <p:cNvGrpSpPr/>
          <p:nvPr/>
        </p:nvGrpSpPr>
        <p:grpSpPr>
          <a:xfrm>
            <a:off x="8966845" y="5920264"/>
            <a:ext cx="3626611" cy="3626611"/>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ECE5"/>
            </a:solidFill>
          </p:spPr>
        </p:sp>
        <p:sp>
          <p:nvSpPr>
            <p:cNvPr id="19" name="TextBox 19"/>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9255413" y="6208839"/>
            <a:ext cx="3049473" cy="3049461"/>
            <a:chOff x="0" y="0"/>
            <a:chExt cx="6350000" cy="6349975"/>
          </a:xfrm>
        </p:grpSpPr>
        <p:sp>
          <p:nvSpPr>
            <p:cNvPr id="21" name="Freeform 21"/>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82132" t="-57528" r="-54159"/>
              </a:stretch>
            </a:blipFill>
          </p:spPr>
        </p:sp>
      </p:grpSp>
      <p:sp>
        <p:nvSpPr>
          <p:cNvPr id="22" name="TextBox 22"/>
          <p:cNvSpPr txBox="1"/>
          <p:nvPr/>
        </p:nvSpPr>
        <p:spPr>
          <a:xfrm>
            <a:off x="3592262" y="8847847"/>
            <a:ext cx="3368860" cy="557891"/>
          </a:xfrm>
          <a:prstGeom prst="rect">
            <a:avLst/>
          </a:prstGeom>
        </p:spPr>
        <p:txBody>
          <a:bodyPr lIns="0" tIns="0" rIns="0" bIns="0" rtlCol="0" anchor="t">
            <a:spAutoFit/>
          </a:bodyPr>
          <a:lstStyle/>
          <a:p>
            <a:pPr algn="ctr">
              <a:lnSpc>
                <a:spcPts val="3934"/>
              </a:lnSpc>
            </a:pPr>
            <a:r>
              <a:rPr lang="en-US" sz="3934">
                <a:solidFill>
                  <a:srgbClr val="5D4940"/>
                </a:solidFill>
                <a:latin typeface="Poppins"/>
                <a:ea typeface="Poppins"/>
                <a:cs typeface="Poppins"/>
                <a:sym typeface="Poppins"/>
              </a:rPr>
              <a:t>HomeSpaces</a:t>
            </a:r>
          </a:p>
        </p:txBody>
      </p:sp>
      <p:sp>
        <p:nvSpPr>
          <p:cNvPr id="23" name="TextBox 23"/>
          <p:cNvSpPr txBox="1"/>
          <p:nvPr/>
        </p:nvSpPr>
        <p:spPr>
          <a:xfrm>
            <a:off x="1028700" y="1576510"/>
            <a:ext cx="7313952" cy="1213485"/>
          </a:xfrm>
          <a:prstGeom prst="rect">
            <a:avLst/>
          </a:prstGeom>
        </p:spPr>
        <p:txBody>
          <a:bodyPr lIns="0" tIns="0" rIns="0" bIns="0" rtlCol="0" anchor="t">
            <a:spAutoFit/>
          </a:bodyPr>
          <a:lstStyle/>
          <a:p>
            <a:pPr algn="l">
              <a:lnSpc>
                <a:spcPts val="8370"/>
              </a:lnSpc>
            </a:pPr>
            <a:r>
              <a:rPr lang="en-US" sz="9000" b="1" spc="-504">
                <a:solidFill>
                  <a:srgbClr val="4F3729"/>
                </a:solidFill>
                <a:latin typeface="Poppins Semi-Bold"/>
                <a:ea typeface="Poppins Semi-Bold"/>
                <a:cs typeface="Poppins Semi-Bold"/>
                <a:sym typeface="Poppins Semi-Bold"/>
              </a:rPr>
              <a:t>Future Scope.</a:t>
            </a:r>
          </a:p>
        </p:txBody>
      </p:sp>
      <p:sp>
        <p:nvSpPr>
          <p:cNvPr id="24" name="TextBox 24"/>
          <p:cNvSpPr txBox="1"/>
          <p:nvPr/>
        </p:nvSpPr>
        <p:spPr>
          <a:xfrm>
            <a:off x="917651" y="2751895"/>
            <a:ext cx="8049194" cy="5395442"/>
          </a:xfrm>
          <a:prstGeom prst="rect">
            <a:avLst/>
          </a:prstGeom>
        </p:spPr>
        <p:txBody>
          <a:bodyPr lIns="0" tIns="0" rIns="0" bIns="0" rtlCol="0" anchor="t">
            <a:spAutoFit/>
          </a:bodyPr>
          <a:lstStyle/>
          <a:p>
            <a:pPr marL="579428" lvl="1" indent="-289714" algn="l">
              <a:lnSpc>
                <a:spcPts val="3623"/>
              </a:lnSpc>
              <a:buAutoNum type="arabicPeriod"/>
            </a:pPr>
            <a:r>
              <a:rPr lang="en-US" sz="2683" b="1" spc="161">
                <a:solidFill>
                  <a:srgbClr val="4F3729"/>
                </a:solidFill>
                <a:latin typeface="Canva Sans 2 Medium"/>
                <a:ea typeface="Canva Sans 2 Medium"/>
                <a:cs typeface="Canva Sans 2 Medium"/>
                <a:sym typeface="Canva Sans 2 Medium"/>
              </a:rPr>
              <a:t>Advanced Personalization through AI:</a:t>
            </a:r>
          </a:p>
          <a:p>
            <a:pPr marL="579428" lvl="1" indent="-289714" algn="l">
              <a:lnSpc>
                <a:spcPts val="3623"/>
              </a:lnSpc>
              <a:buFont typeface="Arial"/>
              <a:buChar char="•"/>
            </a:pPr>
            <a:r>
              <a:rPr lang="en-US" sz="2683" b="1" spc="161">
                <a:solidFill>
                  <a:srgbClr val="4F3729"/>
                </a:solidFill>
                <a:latin typeface="Canva Sans 2 Medium"/>
                <a:ea typeface="Canva Sans 2 Medium"/>
                <a:cs typeface="Canva Sans 2 Medium"/>
                <a:sym typeface="Canva Sans 2 Medium"/>
              </a:rPr>
              <a:t>Predictive Analytics</a:t>
            </a:r>
          </a:p>
          <a:p>
            <a:pPr marL="579428" lvl="1" indent="-289714" algn="l">
              <a:lnSpc>
                <a:spcPts val="3623"/>
              </a:lnSpc>
              <a:buFont typeface="Arial"/>
              <a:buChar char="•"/>
            </a:pPr>
            <a:r>
              <a:rPr lang="en-US" sz="2683" b="1" spc="161">
                <a:solidFill>
                  <a:srgbClr val="4F3729"/>
                </a:solidFill>
                <a:latin typeface="Canva Sans 2 Medium"/>
                <a:ea typeface="Canva Sans 2 Medium"/>
                <a:cs typeface="Canva Sans 2 Medium"/>
                <a:sym typeface="Canva Sans 2 Medium"/>
              </a:rPr>
              <a:t>Chatbot Assistance</a:t>
            </a:r>
          </a:p>
          <a:p>
            <a:pPr marL="579428" lvl="1" indent="-289714" algn="l">
              <a:lnSpc>
                <a:spcPts val="3623"/>
              </a:lnSpc>
              <a:buAutoNum type="arabicPeriod"/>
            </a:pPr>
            <a:r>
              <a:rPr lang="en-US" sz="2683" b="1" spc="161">
                <a:solidFill>
                  <a:srgbClr val="4F3729"/>
                </a:solidFill>
                <a:latin typeface="Canva Sans 2 Medium"/>
                <a:ea typeface="Canva Sans 2 Medium"/>
                <a:cs typeface="Canva Sans 2 Medium"/>
                <a:sym typeface="Canva Sans 2 Medium"/>
              </a:rPr>
              <a:t>Integration with Wearable Devices:</a:t>
            </a:r>
          </a:p>
          <a:p>
            <a:pPr marL="579428" lvl="1" indent="-289714" algn="l">
              <a:lnSpc>
                <a:spcPts val="3623"/>
              </a:lnSpc>
              <a:buFont typeface="Arial"/>
              <a:buChar char="•"/>
            </a:pPr>
            <a:r>
              <a:rPr lang="en-US" sz="2683" b="1" spc="161">
                <a:solidFill>
                  <a:srgbClr val="4F3729"/>
                </a:solidFill>
                <a:latin typeface="Canva Sans 2 Medium"/>
                <a:ea typeface="Canva Sans 2 Medium"/>
                <a:cs typeface="Canva Sans 2 Medium"/>
                <a:sym typeface="Canva Sans 2 Medium"/>
              </a:rPr>
              <a:t>Real-Time Feedback</a:t>
            </a:r>
          </a:p>
          <a:p>
            <a:pPr marL="579428" lvl="1" indent="-289714" algn="l">
              <a:lnSpc>
                <a:spcPts val="3623"/>
              </a:lnSpc>
              <a:buFont typeface="Arial"/>
              <a:buChar char="•"/>
            </a:pPr>
            <a:r>
              <a:rPr lang="en-US" sz="2683" b="1" spc="161">
                <a:solidFill>
                  <a:srgbClr val="4F3729"/>
                </a:solidFill>
                <a:latin typeface="Canva Sans 2 Medium"/>
                <a:ea typeface="Canva Sans 2 Medium"/>
                <a:cs typeface="Canva Sans 2 Medium"/>
                <a:sym typeface="Canva Sans 2 Medium"/>
              </a:rPr>
              <a:t>Activity Tracking</a:t>
            </a:r>
          </a:p>
          <a:p>
            <a:pPr marL="579428" lvl="1" indent="-289714" algn="l">
              <a:lnSpc>
                <a:spcPts val="3623"/>
              </a:lnSpc>
              <a:buAutoNum type="arabicPeriod"/>
            </a:pPr>
            <a:r>
              <a:rPr lang="en-US" sz="2683" b="1" spc="161">
                <a:solidFill>
                  <a:srgbClr val="4F3729"/>
                </a:solidFill>
                <a:latin typeface="Canva Sans 2 Medium"/>
                <a:ea typeface="Canva Sans 2 Medium"/>
                <a:cs typeface="Canva Sans 2 Medium"/>
                <a:sym typeface="Canva Sans 2 Medium"/>
              </a:rPr>
              <a:t>Multilingual Support:</a:t>
            </a:r>
          </a:p>
          <a:p>
            <a:pPr marL="579428" lvl="1" indent="-289714" algn="l">
              <a:lnSpc>
                <a:spcPts val="3623"/>
              </a:lnSpc>
              <a:buFont typeface="Arial"/>
              <a:buChar char="•"/>
            </a:pPr>
            <a:r>
              <a:rPr lang="en-US" sz="2683" b="1" spc="161">
                <a:solidFill>
                  <a:srgbClr val="4F3729"/>
                </a:solidFill>
                <a:latin typeface="Canva Sans 2 Medium"/>
                <a:ea typeface="Canva Sans 2 Medium"/>
                <a:cs typeface="Canva Sans 2 Medium"/>
                <a:sym typeface="Canva Sans 2 Medium"/>
              </a:rPr>
              <a:t>Localized Content</a:t>
            </a:r>
          </a:p>
          <a:p>
            <a:pPr marL="579428" lvl="1" indent="-289714" algn="l">
              <a:lnSpc>
                <a:spcPts val="3623"/>
              </a:lnSpc>
              <a:buFont typeface="Arial"/>
              <a:buChar char="•"/>
            </a:pPr>
            <a:r>
              <a:rPr lang="en-US" sz="2683" b="1" spc="161">
                <a:solidFill>
                  <a:srgbClr val="4F3729"/>
                </a:solidFill>
                <a:latin typeface="Canva Sans 2 Medium"/>
                <a:ea typeface="Canva Sans 2 Medium"/>
                <a:cs typeface="Canva Sans 2 Medium"/>
                <a:sym typeface="Canva Sans 2 Medium"/>
              </a:rPr>
              <a:t>Global Accessibility</a:t>
            </a:r>
          </a:p>
          <a:p>
            <a:pPr marL="579428" lvl="1" indent="-289714" algn="l">
              <a:lnSpc>
                <a:spcPts val="3623"/>
              </a:lnSpc>
              <a:buAutoNum type="arabicPeriod"/>
            </a:pPr>
            <a:r>
              <a:rPr lang="en-US" sz="2683" b="1" spc="161">
                <a:solidFill>
                  <a:srgbClr val="4F3729"/>
                </a:solidFill>
                <a:latin typeface="Canva Sans 2 Medium"/>
                <a:ea typeface="Canva Sans 2 Medium"/>
                <a:cs typeface="Canva Sans 2 Medium"/>
                <a:sym typeface="Canva Sans 2 Medium"/>
              </a:rPr>
              <a:t>Integration with Virtual Reality (VR) and Augmented Reality (AR):</a:t>
            </a:r>
          </a:p>
          <a:p>
            <a:pPr marL="579428" lvl="1" indent="-289714" algn="l">
              <a:lnSpc>
                <a:spcPts val="3623"/>
              </a:lnSpc>
              <a:buFont typeface="Arial"/>
              <a:buChar char="•"/>
            </a:pPr>
            <a:r>
              <a:rPr lang="en-US" sz="2683" b="1" spc="161">
                <a:solidFill>
                  <a:srgbClr val="4F3729"/>
                </a:solidFill>
                <a:latin typeface="Canva Sans 2 Medium"/>
                <a:ea typeface="Canva Sans 2 Medium"/>
                <a:cs typeface="Canva Sans 2 Medium"/>
                <a:sym typeface="Canva Sans 2 Medium"/>
              </a:rPr>
              <a:t>Virtual Coaching</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ECE5"/>
        </a:solidFill>
        <a:effectLst/>
      </p:bgPr>
    </p:bg>
    <p:spTree>
      <p:nvGrpSpPr>
        <p:cNvPr id="1" name=""/>
        <p:cNvGrpSpPr/>
        <p:nvPr/>
      </p:nvGrpSpPr>
      <p:grpSpPr>
        <a:xfrm>
          <a:off x="0" y="0"/>
          <a:ext cx="0" cy="0"/>
          <a:chOff x="0" y="0"/>
          <a:chExt cx="0" cy="0"/>
        </a:xfrm>
      </p:grpSpPr>
      <p:grpSp>
        <p:nvGrpSpPr>
          <p:cNvPr id="2" name="Group 2"/>
          <p:cNvGrpSpPr/>
          <p:nvPr/>
        </p:nvGrpSpPr>
        <p:grpSpPr>
          <a:xfrm>
            <a:off x="-1878367" y="-2414947"/>
            <a:ext cx="3756733" cy="3443647"/>
            <a:chOff x="0" y="0"/>
            <a:chExt cx="6350000" cy="5820791"/>
          </a:xfrm>
        </p:grpSpPr>
        <p:sp>
          <p:nvSpPr>
            <p:cNvPr id="3" name="Freeform 3"/>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grpSp>
        <p:nvGrpSpPr>
          <p:cNvPr id="4" name="Group 4"/>
          <p:cNvGrpSpPr/>
          <p:nvPr/>
        </p:nvGrpSpPr>
        <p:grpSpPr>
          <a:xfrm>
            <a:off x="17259300" y="2640090"/>
            <a:ext cx="3756733" cy="3443647"/>
            <a:chOff x="0" y="0"/>
            <a:chExt cx="6350000" cy="5820791"/>
          </a:xfrm>
        </p:grpSpPr>
        <p:sp>
          <p:nvSpPr>
            <p:cNvPr id="5" name="Freeform 5"/>
            <p:cNvSpPr/>
            <p:nvPr/>
          </p:nvSpPr>
          <p:spPr>
            <a:xfrm>
              <a:off x="0" y="0"/>
              <a:ext cx="6350000" cy="5820791"/>
            </a:xfrm>
            <a:custGeom>
              <a:avLst/>
              <a:gdLst/>
              <a:ahLst/>
              <a:cxnLst/>
              <a:rect l="l" t="t" r="r" b="b"/>
              <a:pathLst>
                <a:path w="6350000" h="5820791">
                  <a:moveTo>
                    <a:pt x="6350000" y="5820791"/>
                  </a:moveTo>
                  <a:lnTo>
                    <a:pt x="0" y="5820791"/>
                  </a:lnTo>
                  <a:cubicBezTo>
                    <a:pt x="0" y="4716272"/>
                    <a:pt x="564388" y="3743706"/>
                    <a:pt x="1420241" y="3175000"/>
                  </a:cubicBezTo>
                  <a:lnTo>
                    <a:pt x="0" y="3175000"/>
                  </a:lnTo>
                  <a:cubicBezTo>
                    <a:pt x="0" y="1421511"/>
                    <a:pt x="1421511" y="0"/>
                    <a:pt x="3175000" y="0"/>
                  </a:cubicBezTo>
                  <a:cubicBezTo>
                    <a:pt x="4928489" y="0"/>
                    <a:pt x="6350000" y="1421511"/>
                    <a:pt x="6350000" y="3175000"/>
                  </a:cubicBezTo>
                  <a:lnTo>
                    <a:pt x="4929759" y="3175000"/>
                  </a:lnTo>
                  <a:cubicBezTo>
                    <a:pt x="5785612" y="3743706"/>
                    <a:pt x="6350000" y="4716272"/>
                    <a:pt x="6350000" y="5820791"/>
                  </a:cubicBezTo>
                  <a:close/>
                </a:path>
              </a:pathLst>
            </a:custGeom>
            <a:solidFill>
              <a:srgbClr val="94765F">
                <a:alpha val="23922"/>
              </a:srgbClr>
            </a:solidFill>
            <a:ln w="12700">
              <a:solidFill>
                <a:srgbClr val="000000"/>
              </a:solidFill>
            </a:ln>
          </p:spPr>
        </p:sp>
      </p:grpSp>
      <p:sp>
        <p:nvSpPr>
          <p:cNvPr id="6" name="TextBox 6"/>
          <p:cNvSpPr txBox="1"/>
          <p:nvPr/>
        </p:nvSpPr>
        <p:spPr>
          <a:xfrm>
            <a:off x="647700" y="545913"/>
            <a:ext cx="12988733" cy="1368424"/>
          </a:xfrm>
          <a:prstGeom prst="rect">
            <a:avLst/>
          </a:prstGeom>
        </p:spPr>
        <p:txBody>
          <a:bodyPr lIns="0" tIns="0" rIns="0" bIns="0" rtlCol="0" anchor="t">
            <a:spAutoFit/>
          </a:bodyPr>
          <a:lstStyle/>
          <a:p>
            <a:pPr algn="l">
              <a:lnSpc>
                <a:spcPts val="9399"/>
              </a:lnSpc>
            </a:pPr>
            <a:r>
              <a:rPr lang="en-US" sz="9999" b="1" spc="-479">
                <a:solidFill>
                  <a:srgbClr val="4F3729"/>
                </a:solidFill>
                <a:latin typeface="Poppins Semi-Bold"/>
                <a:ea typeface="Poppins Semi-Bold"/>
                <a:cs typeface="Poppins Semi-Bold"/>
                <a:sym typeface="Poppins Semi-Bold"/>
              </a:rPr>
              <a:t>Data Flow Diagram</a:t>
            </a:r>
          </a:p>
        </p:txBody>
      </p:sp>
      <p:sp>
        <p:nvSpPr>
          <p:cNvPr id="7" name="TextBox 7"/>
          <p:cNvSpPr txBox="1"/>
          <p:nvPr/>
        </p:nvSpPr>
        <p:spPr>
          <a:xfrm>
            <a:off x="14263711" y="9892030"/>
            <a:ext cx="4873955" cy="394970"/>
          </a:xfrm>
          <a:prstGeom prst="rect">
            <a:avLst/>
          </a:prstGeom>
        </p:spPr>
        <p:txBody>
          <a:bodyPr lIns="0" tIns="0" rIns="0" bIns="0" rtlCol="0" anchor="t">
            <a:spAutoFit/>
          </a:bodyPr>
          <a:lstStyle/>
          <a:p>
            <a:pPr algn="l">
              <a:lnSpc>
                <a:spcPts val="2799"/>
              </a:lnSpc>
            </a:pPr>
            <a:r>
              <a:rPr lang="en-US" sz="2799">
                <a:solidFill>
                  <a:srgbClr val="5D4940"/>
                </a:solidFill>
                <a:latin typeface="Poppins"/>
                <a:ea typeface="Poppins"/>
                <a:cs typeface="Poppins"/>
                <a:sym typeface="Poppins"/>
              </a:rPr>
              <a:t>www.homespaces.com</a:t>
            </a:r>
          </a:p>
        </p:txBody>
      </p:sp>
      <p:pic>
        <p:nvPicPr>
          <p:cNvPr id="106" name="Picture 10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1835665"/>
            <a:ext cx="14554199" cy="742263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640</TotalTime>
  <Words>305</Words>
  <Application>Microsoft Office PowerPoint</Application>
  <PresentationFormat>Custom</PresentationFormat>
  <Paragraphs>74</Paragraphs>
  <Slides>10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Canva Sans 2 Bold</vt:lpstr>
      <vt:lpstr>Arial</vt:lpstr>
      <vt:lpstr>Poppins Semi-Bold</vt:lpstr>
      <vt:lpstr>Canva Sans 2 Medium</vt:lpstr>
      <vt:lpstr>Poppins</vt:lpstr>
      <vt:lpstr>Calibri</vt:lpstr>
      <vt:lpstr>Canva Sans 2</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Quest</dc:title>
  <cp:lastModifiedBy>PAARTH GILHOTRA</cp:lastModifiedBy>
  <cp:revision>5</cp:revision>
  <dcterms:created xsi:type="dcterms:W3CDTF">2006-08-16T00:00:00Z</dcterms:created>
  <dcterms:modified xsi:type="dcterms:W3CDTF">2024-12-02T15:13:02Z</dcterms:modified>
  <dc:identifier>DAGYEevEv0Q</dc:identifier>
</cp:coreProperties>
</file>

<file path=docProps/thumbnail.jpeg>
</file>